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4049" r:id="rId2"/>
  </p:sldMasterIdLst>
  <p:notesMasterIdLst>
    <p:notesMasterId r:id="rId21"/>
  </p:notesMasterIdLst>
  <p:handoutMasterIdLst>
    <p:handoutMasterId r:id="rId22"/>
  </p:handoutMasterIdLst>
  <p:sldIdLst>
    <p:sldId id="400" r:id="rId3"/>
    <p:sldId id="566" r:id="rId4"/>
    <p:sldId id="571" r:id="rId5"/>
    <p:sldId id="600" r:id="rId6"/>
    <p:sldId id="572" r:id="rId7"/>
    <p:sldId id="573" r:id="rId8"/>
    <p:sldId id="575" r:id="rId9"/>
    <p:sldId id="576" r:id="rId10"/>
    <p:sldId id="578" r:id="rId11"/>
    <p:sldId id="577" r:id="rId12"/>
    <p:sldId id="602" r:id="rId13"/>
    <p:sldId id="579" r:id="rId14"/>
    <p:sldId id="580" r:id="rId15"/>
    <p:sldId id="581" r:id="rId16"/>
    <p:sldId id="582" r:id="rId17"/>
    <p:sldId id="583" r:id="rId18"/>
    <p:sldId id="584" r:id="rId19"/>
    <p:sldId id="420" r:id="rId20"/>
  </p:sldIdLst>
  <p:sldSz cx="9144000" cy="6858000" type="screen4x3"/>
  <p:notesSz cx="6797675" cy="992822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448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kas Winter" initials="L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6E"/>
    <a:srgbClr val="029A10"/>
    <a:srgbClr val="00589C"/>
    <a:srgbClr val="003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8" autoAdjust="0"/>
    <p:restoredTop sz="89413" autoAdjust="0"/>
  </p:normalViewPr>
  <p:slideViewPr>
    <p:cSldViewPr snapToGrid="0" showGuides="1">
      <p:cViewPr varScale="1">
        <p:scale>
          <a:sx n="113" d="100"/>
          <a:sy n="113" d="100"/>
        </p:scale>
        <p:origin x="1482" y="84"/>
      </p:cViewPr>
      <p:guideLst>
        <p:guide orient="horz" pos="3448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324cbe048f12a507/Dokumente/Master%20Thesis/MasterThesisChris/Measured%20Data%20Graphs/WorkingPA/RFPA_Input_vs_Output_Measuremen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sz="1800" baseline="0" dirty="0"/>
              <a:t>P</a:t>
            </a:r>
            <a:r>
              <a:rPr lang="de-DE" sz="1800" baseline="-25000" dirty="0"/>
              <a:t>in</a:t>
            </a:r>
            <a:r>
              <a:rPr lang="de-DE" sz="1800" baseline="0" dirty="0"/>
              <a:t> vs. </a:t>
            </a:r>
            <a:r>
              <a:rPr lang="de-DE" sz="1800" baseline="0" dirty="0" err="1"/>
              <a:t>P</a:t>
            </a:r>
            <a:r>
              <a:rPr lang="de-DE" sz="1800" baseline="-25000" dirty="0" err="1"/>
              <a:t>out</a:t>
            </a:r>
            <a:endParaRPr lang="de-DE" sz="1800" baseline="-250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8.1381222743081308E-2"/>
          <c:y val="0.10330979799974535"/>
          <c:w val="0.90309854679760548"/>
          <c:h val="0.77538094159292859"/>
        </c:manualLayout>
      </c:layout>
      <c:lineChart>
        <c:grouping val="standard"/>
        <c:varyColors val="0"/>
        <c:ser>
          <c:idx val="4"/>
          <c:order val="0"/>
          <c:tx>
            <c:v>4.3MHz (B0=0.1T)</c:v>
          </c:tx>
          <c:spPr>
            <a:ln w="12700" cap="rnd">
              <a:solidFill>
                <a:srgbClr val="0000F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00FF"/>
              </a:solidFill>
              <a:ln w="9525">
                <a:solidFill>
                  <a:srgbClr val="0000FF"/>
                </a:solidFill>
              </a:ln>
              <a:effectLst/>
            </c:spPr>
          </c:marker>
          <c:cat>
            <c:numRef>
              <c:f>[RFPA_Input_vs_Output_Measurement.xlsx]Tabelle1!$F$5:$F$29</c:f>
              <c:numCache>
                <c:formatCode>General</c:formatCode>
                <c:ptCount val="25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  <c:pt idx="10">
                  <c:v>5.5</c:v>
                </c:pt>
                <c:pt idx="11">
                  <c:v>6</c:v>
                </c:pt>
                <c:pt idx="12">
                  <c:v>6.5</c:v>
                </c:pt>
                <c:pt idx="13">
                  <c:v>7</c:v>
                </c:pt>
                <c:pt idx="14">
                  <c:v>7.5</c:v>
                </c:pt>
                <c:pt idx="15">
                  <c:v>8</c:v>
                </c:pt>
                <c:pt idx="16">
                  <c:v>8.5</c:v>
                </c:pt>
                <c:pt idx="17">
                  <c:v>9</c:v>
                </c:pt>
                <c:pt idx="18">
                  <c:v>9.5</c:v>
                </c:pt>
                <c:pt idx="19">
                  <c:v>10</c:v>
                </c:pt>
                <c:pt idx="20">
                  <c:v>10.5</c:v>
                </c:pt>
                <c:pt idx="21">
                  <c:v>11</c:v>
                </c:pt>
                <c:pt idx="22">
                  <c:v>11.5</c:v>
                </c:pt>
                <c:pt idx="23">
                  <c:v>12</c:v>
                </c:pt>
                <c:pt idx="24">
                  <c:v>12.5</c:v>
                </c:pt>
              </c:numCache>
            </c:numRef>
          </c:cat>
          <c:val>
            <c:numRef>
              <c:f>[RFPA_Input_vs_Output_Measurement.xlsx]Tabelle1!$H$5:$H$14</c:f>
              <c:numCache>
                <c:formatCode>0</c:formatCode>
                <c:ptCount val="10"/>
                <c:pt idx="0">
                  <c:v>86.32980000000002</c:v>
                </c:pt>
                <c:pt idx="1">
                  <c:v>193.25779999999997</c:v>
                </c:pt>
                <c:pt idx="2">
                  <c:v>317.52</c:v>
                </c:pt>
                <c:pt idx="3">
                  <c:v>426.32</c:v>
                </c:pt>
                <c:pt idx="4">
                  <c:v>551.12</c:v>
                </c:pt>
                <c:pt idx="5">
                  <c:v>677.12</c:v>
                </c:pt>
                <c:pt idx="6">
                  <c:v>768.32</c:v>
                </c:pt>
                <c:pt idx="7">
                  <c:v>865.28</c:v>
                </c:pt>
                <c:pt idx="8">
                  <c:v>968</c:v>
                </c:pt>
                <c:pt idx="9">
                  <c:v>1039.68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5B4-4BD3-8952-558DDB695C1C}"/>
            </c:ext>
          </c:extLst>
        </c:ser>
        <c:ser>
          <c:idx val="3"/>
          <c:order val="1"/>
          <c:tx>
            <c:v>8.3MHz (B0=0.2T)</c:v>
          </c:tx>
          <c:spPr>
            <a:ln w="1270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numRef>
              <c:f>[RFPA_Input_vs_Output_Measurement.xlsx]Tabelle1!$F$5:$F$29</c:f>
              <c:numCache>
                <c:formatCode>General</c:formatCode>
                <c:ptCount val="25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  <c:pt idx="10">
                  <c:v>5.5</c:v>
                </c:pt>
                <c:pt idx="11">
                  <c:v>6</c:v>
                </c:pt>
                <c:pt idx="12">
                  <c:v>6.5</c:v>
                </c:pt>
                <c:pt idx="13">
                  <c:v>7</c:v>
                </c:pt>
                <c:pt idx="14">
                  <c:v>7.5</c:v>
                </c:pt>
                <c:pt idx="15">
                  <c:v>8</c:v>
                </c:pt>
                <c:pt idx="16">
                  <c:v>8.5</c:v>
                </c:pt>
                <c:pt idx="17">
                  <c:v>9</c:v>
                </c:pt>
                <c:pt idx="18">
                  <c:v>9.5</c:v>
                </c:pt>
                <c:pt idx="19">
                  <c:v>10</c:v>
                </c:pt>
                <c:pt idx="20">
                  <c:v>10.5</c:v>
                </c:pt>
                <c:pt idx="21">
                  <c:v>11</c:v>
                </c:pt>
                <c:pt idx="22">
                  <c:v>11.5</c:v>
                </c:pt>
                <c:pt idx="23">
                  <c:v>12</c:v>
                </c:pt>
                <c:pt idx="24">
                  <c:v>12.5</c:v>
                </c:pt>
              </c:numCache>
            </c:numRef>
          </c:cat>
          <c:val>
            <c:numRef>
              <c:f>[RFPA_Input_vs_Output_Measurement.xlsx]Tabelle1!$K$5:$K$14</c:f>
              <c:numCache>
                <c:formatCode>0</c:formatCode>
                <c:ptCount val="10"/>
                <c:pt idx="0">
                  <c:v>76.137800000000013</c:v>
                </c:pt>
                <c:pt idx="1">
                  <c:v>185.47379999999998</c:v>
                </c:pt>
                <c:pt idx="2">
                  <c:v>288</c:v>
                </c:pt>
                <c:pt idx="3">
                  <c:v>392</c:v>
                </c:pt>
                <c:pt idx="4">
                  <c:v>512</c:v>
                </c:pt>
                <c:pt idx="5">
                  <c:v>591.67999999999995</c:v>
                </c:pt>
                <c:pt idx="6">
                  <c:v>768.32</c:v>
                </c:pt>
                <c:pt idx="7">
                  <c:v>832.32</c:v>
                </c:pt>
                <c:pt idx="8">
                  <c:v>933.12</c:v>
                </c:pt>
                <c:pt idx="9">
                  <c:v>1003.52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5B4-4BD3-8952-558DDB695C1C}"/>
            </c:ext>
          </c:extLst>
        </c:ser>
        <c:ser>
          <c:idx val="2"/>
          <c:order val="2"/>
          <c:tx>
            <c:v>12.8MHz (B0=0.3T)</c:v>
          </c:tx>
          <c:spPr>
            <a:ln w="12700" cap="rnd">
              <a:solidFill>
                <a:srgbClr val="00CC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CC00"/>
              </a:solidFill>
              <a:ln w="9525">
                <a:solidFill>
                  <a:srgbClr val="00CC00"/>
                </a:solidFill>
              </a:ln>
              <a:effectLst/>
            </c:spPr>
          </c:marker>
          <c:cat>
            <c:numRef>
              <c:f>[RFPA_Input_vs_Output_Measurement.xlsx]Tabelle1!$F$5:$F$29</c:f>
              <c:numCache>
                <c:formatCode>General</c:formatCode>
                <c:ptCount val="25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  <c:pt idx="10">
                  <c:v>5.5</c:v>
                </c:pt>
                <c:pt idx="11">
                  <c:v>6</c:v>
                </c:pt>
                <c:pt idx="12">
                  <c:v>6.5</c:v>
                </c:pt>
                <c:pt idx="13">
                  <c:v>7</c:v>
                </c:pt>
                <c:pt idx="14">
                  <c:v>7.5</c:v>
                </c:pt>
                <c:pt idx="15">
                  <c:v>8</c:v>
                </c:pt>
                <c:pt idx="16">
                  <c:v>8.5</c:v>
                </c:pt>
                <c:pt idx="17">
                  <c:v>9</c:v>
                </c:pt>
                <c:pt idx="18">
                  <c:v>9.5</c:v>
                </c:pt>
                <c:pt idx="19">
                  <c:v>10</c:v>
                </c:pt>
                <c:pt idx="20">
                  <c:v>10.5</c:v>
                </c:pt>
                <c:pt idx="21">
                  <c:v>11</c:v>
                </c:pt>
                <c:pt idx="22">
                  <c:v>11.5</c:v>
                </c:pt>
                <c:pt idx="23">
                  <c:v>12</c:v>
                </c:pt>
                <c:pt idx="24">
                  <c:v>12.5</c:v>
                </c:pt>
              </c:numCache>
            </c:numRef>
          </c:cat>
          <c:val>
            <c:numRef>
              <c:f>[RFPA_Input_vs_Output_Measurement.xlsx]Tabelle1!$N$5:$N$18</c:f>
              <c:numCache>
                <c:formatCode>0</c:formatCode>
                <c:ptCount val="14"/>
                <c:pt idx="0">
                  <c:v>57.673800000000007</c:v>
                </c:pt>
                <c:pt idx="1">
                  <c:v>135.4658</c:v>
                </c:pt>
                <c:pt idx="2">
                  <c:v>208.08</c:v>
                </c:pt>
                <c:pt idx="3">
                  <c:v>288</c:v>
                </c:pt>
                <c:pt idx="4">
                  <c:v>369.92</c:v>
                </c:pt>
                <c:pt idx="5">
                  <c:v>462.08</c:v>
                </c:pt>
                <c:pt idx="6">
                  <c:v>537.91999999999996</c:v>
                </c:pt>
                <c:pt idx="7">
                  <c:v>619.52</c:v>
                </c:pt>
                <c:pt idx="8">
                  <c:v>677.12</c:v>
                </c:pt>
                <c:pt idx="9">
                  <c:v>768.32</c:v>
                </c:pt>
                <c:pt idx="10">
                  <c:v>832.32</c:v>
                </c:pt>
                <c:pt idx="11">
                  <c:v>898.88</c:v>
                </c:pt>
                <c:pt idx="12">
                  <c:v>968</c:v>
                </c:pt>
                <c:pt idx="13">
                  <c:v>1076.48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5B4-4BD3-8952-558DDB695C1C}"/>
            </c:ext>
          </c:extLst>
        </c:ser>
        <c:ser>
          <c:idx val="1"/>
          <c:order val="3"/>
          <c:tx>
            <c:v>21.3MHz (B0=0.5T)</c:v>
          </c:tx>
          <c:spPr>
            <a:ln w="12700" cap="rnd">
              <a:solidFill>
                <a:srgbClr val="CC00C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C00CC"/>
              </a:solidFill>
              <a:ln w="9525">
                <a:solidFill>
                  <a:srgbClr val="CC00CC"/>
                </a:solidFill>
              </a:ln>
              <a:effectLst/>
            </c:spPr>
          </c:marker>
          <c:cat>
            <c:numRef>
              <c:f>[RFPA_Input_vs_Output_Measurement.xlsx]Tabelle1!$F$5:$F$29</c:f>
              <c:numCache>
                <c:formatCode>General</c:formatCode>
                <c:ptCount val="25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  <c:pt idx="10">
                  <c:v>5.5</c:v>
                </c:pt>
                <c:pt idx="11">
                  <c:v>6</c:v>
                </c:pt>
                <c:pt idx="12">
                  <c:v>6.5</c:v>
                </c:pt>
                <c:pt idx="13">
                  <c:v>7</c:v>
                </c:pt>
                <c:pt idx="14">
                  <c:v>7.5</c:v>
                </c:pt>
                <c:pt idx="15">
                  <c:v>8</c:v>
                </c:pt>
                <c:pt idx="16">
                  <c:v>8.5</c:v>
                </c:pt>
                <c:pt idx="17">
                  <c:v>9</c:v>
                </c:pt>
                <c:pt idx="18">
                  <c:v>9.5</c:v>
                </c:pt>
                <c:pt idx="19">
                  <c:v>10</c:v>
                </c:pt>
                <c:pt idx="20">
                  <c:v>10.5</c:v>
                </c:pt>
                <c:pt idx="21">
                  <c:v>11</c:v>
                </c:pt>
                <c:pt idx="22">
                  <c:v>11.5</c:v>
                </c:pt>
                <c:pt idx="23">
                  <c:v>12</c:v>
                </c:pt>
                <c:pt idx="24">
                  <c:v>12.5</c:v>
                </c:pt>
              </c:numCache>
            </c:numRef>
          </c:cat>
          <c:val>
            <c:numRef>
              <c:f>[RFPA_Input_vs_Output_Measurement.xlsx]Tabelle1!$Q$5:$Q$24</c:f>
              <c:numCache>
                <c:formatCode>0</c:formatCode>
                <c:ptCount val="20"/>
                <c:pt idx="0">
                  <c:v>47.824199999999998</c:v>
                </c:pt>
                <c:pt idx="1">
                  <c:v>99.405000000000001</c:v>
                </c:pt>
                <c:pt idx="2">
                  <c:v>155.93779999999998</c:v>
                </c:pt>
                <c:pt idx="3">
                  <c:v>216.32</c:v>
                </c:pt>
                <c:pt idx="4">
                  <c:v>269.12</c:v>
                </c:pt>
                <c:pt idx="5">
                  <c:v>327.68</c:v>
                </c:pt>
                <c:pt idx="6">
                  <c:v>380.88</c:v>
                </c:pt>
                <c:pt idx="7">
                  <c:v>438.08</c:v>
                </c:pt>
                <c:pt idx="8">
                  <c:v>474.32</c:v>
                </c:pt>
                <c:pt idx="9">
                  <c:v>551.12</c:v>
                </c:pt>
                <c:pt idx="10">
                  <c:v>591.67999999999995</c:v>
                </c:pt>
                <c:pt idx="11">
                  <c:v>633.67999999999995</c:v>
                </c:pt>
                <c:pt idx="12">
                  <c:v>706.88</c:v>
                </c:pt>
                <c:pt idx="13">
                  <c:v>737.28</c:v>
                </c:pt>
                <c:pt idx="14">
                  <c:v>768.32</c:v>
                </c:pt>
                <c:pt idx="15">
                  <c:v>832.32</c:v>
                </c:pt>
                <c:pt idx="16">
                  <c:v>865.28</c:v>
                </c:pt>
                <c:pt idx="17">
                  <c:v>898.88</c:v>
                </c:pt>
                <c:pt idx="18">
                  <c:v>933.12</c:v>
                </c:pt>
                <c:pt idx="19">
                  <c:v>968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5B4-4BD3-8952-558DDB695C1C}"/>
            </c:ext>
          </c:extLst>
        </c:ser>
        <c:ser>
          <c:idx val="5"/>
          <c:order val="4"/>
          <c:tx>
            <c:v>42.6MHZ (B0=1.0T)</c:v>
          </c:tx>
          <c:spPr>
            <a:ln w="12700" cap="rnd">
              <a:solidFill>
                <a:srgbClr val="00FFF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FFFF"/>
              </a:solidFill>
              <a:ln w="9525">
                <a:solidFill>
                  <a:srgbClr val="00FFFF"/>
                </a:solidFill>
              </a:ln>
              <a:effectLst/>
            </c:spPr>
          </c:marker>
          <c:cat>
            <c:numRef>
              <c:f>[RFPA_Input_vs_Output_Measurement.xlsx]Tabelle1!$F$5:$F$29</c:f>
              <c:numCache>
                <c:formatCode>General</c:formatCode>
                <c:ptCount val="25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  <c:pt idx="10">
                  <c:v>5.5</c:v>
                </c:pt>
                <c:pt idx="11">
                  <c:v>6</c:v>
                </c:pt>
                <c:pt idx="12">
                  <c:v>6.5</c:v>
                </c:pt>
                <c:pt idx="13">
                  <c:v>7</c:v>
                </c:pt>
                <c:pt idx="14">
                  <c:v>7.5</c:v>
                </c:pt>
                <c:pt idx="15">
                  <c:v>8</c:v>
                </c:pt>
                <c:pt idx="16">
                  <c:v>8.5</c:v>
                </c:pt>
                <c:pt idx="17">
                  <c:v>9</c:v>
                </c:pt>
                <c:pt idx="18">
                  <c:v>9.5</c:v>
                </c:pt>
                <c:pt idx="19">
                  <c:v>10</c:v>
                </c:pt>
                <c:pt idx="20">
                  <c:v>10.5</c:v>
                </c:pt>
                <c:pt idx="21">
                  <c:v>11</c:v>
                </c:pt>
                <c:pt idx="22">
                  <c:v>11.5</c:v>
                </c:pt>
                <c:pt idx="23">
                  <c:v>12</c:v>
                </c:pt>
                <c:pt idx="24">
                  <c:v>12.5</c:v>
                </c:pt>
              </c:numCache>
            </c:numRef>
          </c:cat>
          <c:val>
            <c:numRef>
              <c:f>[RFPA_Input_vs_Output_Measurement.xlsx]Tabelle1!$T$5:$T$29</c:f>
              <c:numCache>
                <c:formatCode>General</c:formatCode>
                <c:ptCount val="25"/>
                <c:pt idx="0">
                  <c:v>30.264199999999995</c:v>
                </c:pt>
                <c:pt idx="1">
                  <c:v>69.384200000000007</c:v>
                </c:pt>
                <c:pt idx="2">
                  <c:v>107.45779999999999</c:v>
                </c:pt>
                <c:pt idx="3">
                  <c:v>159.1328</c:v>
                </c:pt>
                <c:pt idx="4">
                  <c:v>204.02</c:v>
                </c:pt>
                <c:pt idx="5">
                  <c:v>246.42</c:v>
                </c:pt>
                <c:pt idx="6">
                  <c:v>283.22000000000003</c:v>
                </c:pt>
                <c:pt idx="7">
                  <c:v>332.82</c:v>
                </c:pt>
                <c:pt idx="8">
                  <c:v>386.42</c:v>
                </c:pt>
                <c:pt idx="9">
                  <c:v>432.18</c:v>
                </c:pt>
                <c:pt idx="10">
                  <c:v>480.5</c:v>
                </c:pt>
                <c:pt idx="11">
                  <c:v>531.38</c:v>
                </c:pt>
                <c:pt idx="12">
                  <c:v>584.82000000000005</c:v>
                </c:pt>
                <c:pt idx="13">
                  <c:v>612.5</c:v>
                </c:pt>
                <c:pt idx="14">
                  <c:v>669.78</c:v>
                </c:pt>
                <c:pt idx="15">
                  <c:v>714.42</c:v>
                </c:pt>
                <c:pt idx="16">
                  <c:v>752.72</c:v>
                </c:pt>
                <c:pt idx="17">
                  <c:v>752.72</c:v>
                </c:pt>
                <c:pt idx="18">
                  <c:v>784.08</c:v>
                </c:pt>
                <c:pt idx="19">
                  <c:v>848.72</c:v>
                </c:pt>
                <c:pt idx="20">
                  <c:v>848.72</c:v>
                </c:pt>
                <c:pt idx="21">
                  <c:v>915.92</c:v>
                </c:pt>
                <c:pt idx="22">
                  <c:v>950.48</c:v>
                </c:pt>
                <c:pt idx="23">
                  <c:v>950.48</c:v>
                </c:pt>
                <c:pt idx="24">
                  <c:v>1021.52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5B4-4BD3-8952-558DDB695C1C}"/>
            </c:ext>
          </c:extLst>
        </c:ser>
        <c:ser>
          <c:idx val="0"/>
          <c:order val="5"/>
          <c:tx>
            <c:v>Pout=Pin*10^5</c:v>
          </c:tx>
          <c:spPr>
            <a:ln w="12700" cap="rnd">
              <a:solidFill>
                <a:sysClr val="windowText" lastClr="000000"/>
              </a:solidFill>
              <a:round/>
            </a:ln>
            <a:effectLst/>
          </c:spPr>
          <c:marker>
            <c:symbol val="none"/>
          </c:marker>
          <c:cat>
            <c:numRef>
              <c:f>[RFPA_Input_vs_Output_Measurement.xlsx]Tabelle1!$F$5:$F$29</c:f>
              <c:numCache>
                <c:formatCode>General</c:formatCode>
                <c:ptCount val="25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  <c:pt idx="10">
                  <c:v>5.5</c:v>
                </c:pt>
                <c:pt idx="11">
                  <c:v>6</c:v>
                </c:pt>
                <c:pt idx="12">
                  <c:v>6.5</c:v>
                </c:pt>
                <c:pt idx="13">
                  <c:v>7</c:v>
                </c:pt>
                <c:pt idx="14">
                  <c:v>7.5</c:v>
                </c:pt>
                <c:pt idx="15">
                  <c:v>8</c:v>
                </c:pt>
                <c:pt idx="16">
                  <c:v>8.5</c:v>
                </c:pt>
                <c:pt idx="17">
                  <c:v>9</c:v>
                </c:pt>
                <c:pt idx="18">
                  <c:v>9.5</c:v>
                </c:pt>
                <c:pt idx="19">
                  <c:v>10</c:v>
                </c:pt>
                <c:pt idx="20">
                  <c:v>10.5</c:v>
                </c:pt>
                <c:pt idx="21">
                  <c:v>11</c:v>
                </c:pt>
                <c:pt idx="22">
                  <c:v>11.5</c:v>
                </c:pt>
                <c:pt idx="23">
                  <c:v>12</c:v>
                </c:pt>
                <c:pt idx="24">
                  <c:v>12.5</c:v>
                </c:pt>
              </c:numCache>
            </c:numRef>
          </c:cat>
          <c:val>
            <c:numRef>
              <c:f>[RFPA_Input_vs_Output_Measurement.xlsx]Tabelle2!$O$36:$O$55</c:f>
              <c:numCache>
                <c:formatCode>General</c:formatCode>
                <c:ptCount val="20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  <c:pt idx="12">
                  <c:v>650</c:v>
                </c:pt>
                <c:pt idx="13">
                  <c:v>700</c:v>
                </c:pt>
                <c:pt idx="14">
                  <c:v>750</c:v>
                </c:pt>
                <c:pt idx="15">
                  <c:v>800</c:v>
                </c:pt>
                <c:pt idx="16">
                  <c:v>850</c:v>
                </c:pt>
                <c:pt idx="17">
                  <c:v>900</c:v>
                </c:pt>
                <c:pt idx="18">
                  <c:v>950</c:v>
                </c:pt>
                <c:pt idx="19">
                  <c:v>1000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5B4-4BD3-8952-558DDB695C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897024"/>
        <c:axId val="88898944"/>
      </c:lineChart>
      <c:catAx>
        <c:axId val="88897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400" dirty="0"/>
                  <a:t>P</a:t>
                </a:r>
                <a:r>
                  <a:rPr lang="de-DE" sz="1400" baseline="-25000" dirty="0"/>
                  <a:t>in</a:t>
                </a:r>
                <a:r>
                  <a:rPr lang="de-DE" sz="1400" dirty="0"/>
                  <a:t> [mW]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8898944"/>
        <c:crosses val="autoZero"/>
        <c:auto val="1"/>
        <c:lblAlgn val="ctr"/>
        <c:lblOffset val="100"/>
        <c:noMultiLvlLbl val="0"/>
      </c:catAx>
      <c:valAx>
        <c:axId val="88898944"/>
        <c:scaling>
          <c:orientation val="minMax"/>
          <c:max val="12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400" dirty="0" err="1"/>
                  <a:t>P</a:t>
                </a:r>
                <a:r>
                  <a:rPr lang="de-DE" sz="1400" baseline="-25000" dirty="0" err="1"/>
                  <a:t>out</a:t>
                </a:r>
                <a:r>
                  <a:rPr lang="de-DE" sz="1400" dirty="0"/>
                  <a:t> [W]</a:t>
                </a:r>
              </a:p>
            </c:rich>
          </c:tx>
          <c:layout>
            <c:manualLayout>
              <c:xMode val="edge"/>
              <c:yMode val="edge"/>
              <c:x val="2.3045264746579745E-2"/>
              <c:y val="2.6458888036398152E-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88897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9898063085294391"/>
          <c:y val="0.54821429992622128"/>
          <c:w val="0.16935602954867277"/>
          <c:h val="0.33387254828084806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DAC1744-2AF2-48A7-8FFC-E75C03930D47}" type="datetimeFigureOut">
              <a:rPr lang="de-DE"/>
              <a:pPr>
                <a:defRPr/>
              </a:pPr>
              <a:t>21.03.2019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979C31B-4752-436F-9A49-352F51A840F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4705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672A719-D5EC-4FD5-9B32-FDA6FAAE299D}" type="datetimeFigureOut">
              <a:rPr lang="de-DE"/>
              <a:pPr>
                <a:defRPr/>
              </a:pPr>
              <a:t>21.03.2019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4A801BA-457D-44D9-86D4-8C13B03E6D9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643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D4D9359-DE30-4025-AA8E-CB4A5A9625DF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1338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Driver:</a:t>
            </a:r>
            <a:r>
              <a:rPr lang="de-DE" baseline="0" dirty="0"/>
              <a:t> </a:t>
            </a:r>
            <a:r>
              <a:rPr lang="de-DE" baseline="0" dirty="0" err="1"/>
              <a:t>two</a:t>
            </a:r>
            <a:r>
              <a:rPr lang="de-DE" baseline="0" dirty="0"/>
              <a:t> </a:t>
            </a:r>
            <a:r>
              <a:rPr lang="de-DE" baseline="0" dirty="0" err="1"/>
              <a:t>stage</a:t>
            </a:r>
            <a:r>
              <a:rPr lang="de-DE" baseline="0" dirty="0"/>
              <a:t> linear </a:t>
            </a:r>
            <a:r>
              <a:rPr lang="de-DE" baseline="0" dirty="0" err="1"/>
              <a:t>amplifier</a:t>
            </a:r>
            <a:r>
              <a:rPr lang="de-DE" baseline="0" dirty="0"/>
              <a:t> design, </a:t>
            </a:r>
            <a:r>
              <a:rPr lang="de-DE" baseline="0" dirty="0" err="1"/>
              <a:t>qrp</a:t>
            </a:r>
            <a:r>
              <a:rPr lang="de-DE" baseline="0" dirty="0"/>
              <a:t>, 33-34dB </a:t>
            </a:r>
            <a:r>
              <a:rPr lang="de-DE" baseline="0" dirty="0" err="1"/>
              <a:t>gain</a:t>
            </a:r>
            <a:r>
              <a:rPr lang="de-DE" baseline="0" dirty="0"/>
              <a:t>, </a:t>
            </a:r>
            <a:r>
              <a:rPr lang="de-DE" baseline="0" dirty="0" err="1"/>
              <a:t>Pout</a:t>
            </a:r>
            <a:r>
              <a:rPr lang="de-DE" baseline="0" dirty="0"/>
              <a:t>=5W, 12V dc</a:t>
            </a:r>
          </a:p>
          <a:p>
            <a:r>
              <a:rPr lang="de-DE" baseline="0" dirty="0" err="1"/>
              <a:t>Amp</a:t>
            </a:r>
            <a:r>
              <a:rPr lang="de-DE" baseline="0" dirty="0"/>
              <a:t>: </a:t>
            </a:r>
            <a:r>
              <a:rPr lang="de-DE" baseline="0" dirty="0" err="1"/>
              <a:t>classAB</a:t>
            </a:r>
            <a:r>
              <a:rPr lang="de-DE" baseline="0" dirty="0"/>
              <a:t>,  LDMOS (BLF188XR), 50Vdc</a:t>
            </a:r>
          </a:p>
          <a:p>
            <a:r>
              <a:rPr lang="de-DE" baseline="0" dirty="0"/>
              <a:t>Filter: 6-segment, </a:t>
            </a:r>
            <a:r>
              <a:rPr lang="de-DE" baseline="0" dirty="0" err="1"/>
              <a:t>selectable</a:t>
            </a:r>
            <a:r>
              <a:rPr lang="de-DE" baseline="0" dirty="0"/>
              <a:t> </a:t>
            </a:r>
            <a:r>
              <a:rPr lang="de-DE" baseline="0" dirty="0" err="1"/>
              <a:t>low</a:t>
            </a:r>
            <a:r>
              <a:rPr lang="de-DE" baseline="0" dirty="0"/>
              <a:t> pass </a:t>
            </a:r>
            <a:r>
              <a:rPr lang="de-DE" baseline="0" dirty="0" err="1"/>
              <a:t>filter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A801BA-457D-44D9-86D4-8C13B03E6D98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983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A801BA-457D-44D9-86D4-8C13B03E6D98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2890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4A801BA-457D-44D9-86D4-8C13B03E6D98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994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8E0512F-CF9A-4D47-8AFA-DF4D2A4BAE62}" type="slidenum">
              <a:rPr lang="de-DE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6368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V="1">
            <a:off x="0" y="4572032"/>
            <a:ext cx="9157648" cy="2285992"/>
          </a:xfrm>
          <a:prstGeom prst="rect">
            <a:avLst/>
          </a:prstGeom>
          <a:ln>
            <a:noFill/>
          </a:ln>
          <a:effectLst/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prstClr val="white"/>
              </a:solidFill>
            </a:endParaRPr>
          </a:p>
        </p:txBody>
      </p:sp>
      <p:grpSp>
        <p:nvGrpSpPr>
          <p:cNvPr id="5" name="Group 19"/>
          <p:cNvGrpSpPr>
            <a:grpSpLocks/>
          </p:cNvGrpSpPr>
          <p:nvPr userDrawn="1"/>
        </p:nvGrpSpPr>
        <p:grpSpPr bwMode="auto">
          <a:xfrm>
            <a:off x="0" y="4446588"/>
            <a:ext cx="9144000" cy="125412"/>
            <a:chOff x="0" y="4446008"/>
            <a:chExt cx="9144064" cy="126000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4446008"/>
              <a:ext cx="3044846" cy="12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3049609" y="4446008"/>
              <a:ext cx="3044846" cy="12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099218" y="4446008"/>
              <a:ext cx="3044846" cy="12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>
                <a:solidFill>
                  <a:prstClr val="white"/>
                </a:solidFill>
              </a:endParaRPr>
            </a:p>
          </p:txBody>
        </p:sp>
      </p:grpSp>
      <p:pic>
        <p:nvPicPr>
          <p:cNvPr id="10" name="Picture 9" descr="HG_LOGO_ENG_W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9881" y="6150177"/>
            <a:ext cx="1593993" cy="66371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matte"/>
        </p:spPr>
      </p:pic>
      <p:pic>
        <p:nvPicPr>
          <p:cNvPr id="11" name="Picture 3" descr="C:\Users\Hezel\Desktop\mdclogo\mdc_blau_medium.png"/>
          <p:cNvPicPr>
            <a:picLocks noChangeAspect="1" noChangeArrowheads="1"/>
          </p:cNvPicPr>
          <p:nvPr userDrawn="1"/>
        </p:nvPicPr>
        <p:blipFill>
          <a:blip r:embed="rId3" cstate="print"/>
          <a:srcRect l="2211" t="17631" b="31650"/>
          <a:stretch>
            <a:fillRect/>
          </a:stretch>
        </p:blipFill>
        <p:spPr bwMode="auto">
          <a:xfrm>
            <a:off x="3634568" y="6308201"/>
            <a:ext cx="3293863" cy="4342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matte"/>
        </p:spPr>
      </p:pic>
      <p:pic>
        <p:nvPicPr>
          <p:cNvPr id="12" name="Picture 2" descr="C:\Documents and Settings\fahezel\My Documents\My Dropbox\Private\buff_whi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172" y="6308201"/>
            <a:ext cx="2725132" cy="4342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matte"/>
        </p:spPr>
      </p:pic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5"/>
          <a:srcRect l="648"/>
          <a:stretch>
            <a:fillRect/>
          </a:stretch>
        </p:blipFill>
        <p:spPr bwMode="auto">
          <a:xfrm>
            <a:off x="89538" y="0"/>
            <a:ext cx="9083675" cy="222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89538" y="2327749"/>
            <a:ext cx="8904336" cy="1127969"/>
          </a:xfrm>
        </p:spPr>
        <p:txBody>
          <a:bodyPr anchor="t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Content Placeholder 28"/>
          <p:cNvSpPr>
            <a:spLocks noGrp="1"/>
          </p:cNvSpPr>
          <p:nvPr>
            <p:ph sz="quarter" idx="10"/>
          </p:nvPr>
        </p:nvSpPr>
        <p:spPr>
          <a:xfrm>
            <a:off x="88900" y="3527425"/>
            <a:ext cx="8904288" cy="830263"/>
          </a:xfrm>
        </p:spPr>
        <p:txBody>
          <a:bodyPr/>
          <a:lstStyle>
            <a:lvl1pPr marL="109537" indent="0" algn="r">
              <a:buNone/>
              <a:defRPr sz="2800" b="1">
                <a:solidFill>
                  <a:schemeClr val="tx2"/>
                </a:solidFill>
              </a:defRPr>
            </a:lvl1pPr>
            <a:lvl2pPr marL="392113" indent="0" algn="r">
              <a:buNone/>
              <a:defRPr sz="2800" b="1">
                <a:solidFill>
                  <a:schemeClr val="tx2"/>
                </a:solidFill>
              </a:defRPr>
            </a:lvl2pPr>
            <a:lvl3pPr marL="630238" indent="0" algn="r">
              <a:buNone/>
              <a:defRPr sz="2800" b="1">
                <a:solidFill>
                  <a:schemeClr val="tx2"/>
                </a:solidFill>
              </a:defRPr>
            </a:lvl3pPr>
            <a:lvl4pPr marL="914400" indent="0" algn="r">
              <a:buNone/>
              <a:defRPr sz="2800" b="1">
                <a:solidFill>
                  <a:schemeClr val="tx2"/>
                </a:solidFill>
              </a:defRPr>
            </a:lvl4pPr>
            <a:lvl5pPr marL="1143000" indent="0" algn="r">
              <a:buNone/>
              <a:defRPr sz="2800" b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85813"/>
            <a:ext cx="9144000" cy="158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5429288"/>
          </a:xfrm>
        </p:spPr>
        <p:txBody>
          <a:bodyPr/>
          <a:lstStyle>
            <a:lvl1pPr marL="216000" indent="-216000">
              <a:spcBef>
                <a:spcPts val="400"/>
              </a:spcBef>
              <a:defRPr/>
            </a:lvl1pPr>
            <a:lvl2pPr marL="504000" indent="-228600">
              <a:buFont typeface="Arial" pitchFamily="34" charset="0"/>
              <a:buChar char="•"/>
              <a:defRPr/>
            </a:lvl2pPr>
            <a:lvl3pPr marL="858838" indent="-228600">
              <a:buFont typeface="Arial" pitchFamily="34" charset="0"/>
              <a:buChar char="•"/>
              <a:defRPr/>
            </a:lvl3pPr>
            <a:extLst/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14282" y="71414"/>
            <a:ext cx="8786874" cy="642942"/>
          </a:xfrm>
        </p:spPr>
        <p:txBody>
          <a:bodyPr rtlCol="0"/>
          <a:lstStyle>
            <a:lvl1pPr>
              <a:defRPr sz="2400"/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2083" y="211845"/>
            <a:ext cx="1698625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85813"/>
            <a:ext cx="9144000" cy="158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1622512"/>
          </a:xfrm>
        </p:spPr>
        <p:txBody>
          <a:bodyPr/>
          <a:lstStyle>
            <a:lvl1pPr marL="216000" indent="-216000">
              <a:spcBef>
                <a:spcPts val="400"/>
              </a:spcBef>
              <a:defRPr/>
            </a:lvl1pPr>
            <a:lvl2pPr marL="504000" indent="-228600">
              <a:buFont typeface="Arial" pitchFamily="34" charset="0"/>
              <a:buChar char="•"/>
              <a:defRPr/>
            </a:lvl2pPr>
            <a:lvl3pPr marL="858838" indent="-228600">
              <a:buFont typeface="Arial" pitchFamily="34" charset="0"/>
              <a:buChar char="•"/>
              <a:defRPr/>
            </a:lvl3pPr>
            <a:extLst/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14282" y="71414"/>
            <a:ext cx="8786874" cy="642942"/>
          </a:xfrm>
        </p:spPr>
        <p:txBody>
          <a:bodyPr rtlCol="0"/>
          <a:lstStyle>
            <a:lvl1pPr>
              <a:defRPr sz="2400"/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2083" y="211845"/>
            <a:ext cx="1698625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Picture Placeholder 5"/>
          <p:cNvSpPr>
            <a:spLocks noGrp="1" noChangeAspect="1"/>
          </p:cNvSpPr>
          <p:nvPr>
            <p:ph type="pic" sz="quarter" idx="10"/>
          </p:nvPr>
        </p:nvSpPr>
        <p:spPr>
          <a:xfrm>
            <a:off x="220663" y="2743201"/>
            <a:ext cx="8780462" cy="3758084"/>
          </a:xfrm>
          <a:noFill/>
          <a:ln w="9525">
            <a:noFill/>
            <a:miter lim="800000"/>
            <a:headEnd/>
            <a:tailEnd/>
          </a:ln>
          <a:effectLst>
            <a:outerShdw blurRad="254000" sx="102000" sy="102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/>
            </a:lvl1pPr>
          </a:lstStyle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91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2083" y="211845"/>
            <a:ext cx="1698625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56915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2 x 3 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0" y="785813"/>
            <a:ext cx="9144000" cy="158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14282" y="71414"/>
            <a:ext cx="8786874" cy="642942"/>
          </a:xfrm>
        </p:spPr>
        <p:txBody>
          <a:bodyPr rtlCol="0"/>
          <a:lstStyle>
            <a:lvl1pPr>
              <a:defRPr sz="2400"/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9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2083" y="211845"/>
            <a:ext cx="1698625" cy="38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928089" y="1408694"/>
            <a:ext cx="1980000" cy="1980000"/>
          </a:xfrm>
          <a:noFill/>
          <a:ln w="9525">
            <a:noFill/>
            <a:miter lim="800000"/>
            <a:headEnd/>
            <a:tailEnd/>
          </a:ln>
          <a:effectLst>
            <a:outerShdw blurRad="254000" sx="102000" sy="102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214685" y="5804452"/>
            <a:ext cx="8786023" cy="850790"/>
          </a:xfrm>
          <a:prstGeom prst="rect">
            <a:avLst/>
          </a:prstGeom>
        </p:spPr>
        <p:txBody>
          <a:bodyPr vert="horz" wrap="square" lIns="45720" rIns="45720" rtlCol="0">
            <a:normAutofit/>
          </a:bodyPr>
          <a:lstStyle/>
          <a:p>
            <a:pPr marL="0" marR="64008" indent="0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95416" y="5804451"/>
            <a:ext cx="8905709" cy="715411"/>
          </a:xfrm>
        </p:spPr>
        <p:txBody>
          <a:bodyPr/>
          <a:lstStyle>
            <a:lvl1pPr marL="109537" indent="0">
              <a:buNone/>
              <a:defRPr/>
            </a:lvl1pPr>
            <a:lvl2pPr marL="392113" indent="0">
              <a:buNone/>
              <a:defRPr/>
            </a:lvl2pPr>
            <a:lvl3pPr marL="630238" indent="0">
              <a:buNone/>
              <a:defRPr/>
            </a:lvl3pPr>
            <a:lvl4pPr marL="914400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468446" y="1408694"/>
            <a:ext cx="1980000" cy="1980000"/>
          </a:xfrm>
          <a:noFill/>
          <a:ln w="9525">
            <a:noFill/>
            <a:miter lim="800000"/>
            <a:headEnd/>
            <a:tailEnd/>
          </a:ln>
          <a:effectLst>
            <a:outerShdw blurRad="254000" sx="102000" sy="102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008803" y="1408694"/>
            <a:ext cx="1980000" cy="1980000"/>
          </a:xfrm>
          <a:noFill/>
          <a:ln w="9525">
            <a:noFill/>
            <a:miter lim="800000"/>
            <a:headEnd/>
            <a:tailEnd/>
          </a:ln>
          <a:effectLst>
            <a:outerShdw blurRad="254000" sx="102000" sy="102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79375" y="1408694"/>
            <a:ext cx="1620000" cy="1980000"/>
          </a:xfrm>
        </p:spPr>
        <p:txBody>
          <a:bodyPr/>
          <a:lstStyle>
            <a:lvl1pPr marL="109537" indent="0">
              <a:buNone/>
              <a:defRPr/>
            </a:lvl1pPr>
            <a:lvl2pPr marL="392113" indent="0">
              <a:buNone/>
              <a:defRPr/>
            </a:lvl2pPr>
            <a:lvl3pPr marL="630238" indent="0">
              <a:buNone/>
              <a:defRPr/>
            </a:lvl3pPr>
            <a:lvl4pPr marL="914400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928089" y="3572697"/>
            <a:ext cx="1980000" cy="1980000"/>
          </a:xfrm>
          <a:noFill/>
          <a:ln w="9525">
            <a:noFill/>
            <a:miter lim="800000"/>
            <a:headEnd/>
            <a:tailEnd/>
          </a:ln>
          <a:effectLst>
            <a:outerShdw blurRad="254000" sx="102000" sy="102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4468446" y="3572697"/>
            <a:ext cx="1980000" cy="1980000"/>
          </a:xfrm>
          <a:noFill/>
          <a:ln w="9525">
            <a:noFill/>
            <a:miter lim="800000"/>
            <a:headEnd/>
            <a:tailEnd/>
          </a:ln>
          <a:effectLst>
            <a:outerShdw blurRad="254000" sx="102000" sy="102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7008803" y="3572697"/>
            <a:ext cx="1980000" cy="1980000"/>
          </a:xfrm>
          <a:noFill/>
          <a:ln w="9525">
            <a:noFill/>
            <a:miter lim="800000"/>
            <a:headEnd/>
            <a:tailEnd/>
          </a:ln>
          <a:effectLst>
            <a:outerShdw blurRad="254000" sx="102000" sy="102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56846" y="3571173"/>
            <a:ext cx="1620000" cy="1980000"/>
          </a:xfrm>
        </p:spPr>
        <p:txBody>
          <a:bodyPr/>
          <a:lstStyle>
            <a:lvl1pPr marL="109537" indent="0">
              <a:buNone/>
              <a:defRPr/>
            </a:lvl1pPr>
            <a:lvl2pPr marL="392113" indent="0">
              <a:buNone/>
              <a:defRPr/>
            </a:lvl2pPr>
            <a:lvl3pPr marL="630238" indent="0">
              <a:buNone/>
              <a:defRPr/>
            </a:lvl3pPr>
            <a:lvl4pPr marL="914400" indent="0">
              <a:buNone/>
              <a:defRPr/>
            </a:lvl4pPr>
            <a:lvl5pPr marL="11430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1933338" y="837512"/>
            <a:ext cx="1980000" cy="504000"/>
          </a:xfrm>
        </p:spPr>
        <p:txBody>
          <a:bodyPr/>
          <a:lstStyle>
            <a:lvl1pPr marL="109537" indent="0" algn="ctr">
              <a:buNone/>
              <a:defRPr/>
            </a:lvl1pPr>
            <a:lvl2pPr marL="392113" indent="0" algn="ctr">
              <a:buNone/>
              <a:defRPr/>
            </a:lvl2pPr>
            <a:lvl3pPr marL="630238" indent="0" algn="ctr">
              <a:buNone/>
              <a:defRPr/>
            </a:lvl3pPr>
            <a:lvl4pPr marL="914400" indent="0" algn="ctr">
              <a:buNone/>
              <a:defRPr/>
            </a:lvl4pPr>
            <a:lvl5pPr marL="11430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4479080" y="837512"/>
            <a:ext cx="1980000" cy="504000"/>
          </a:xfrm>
        </p:spPr>
        <p:txBody>
          <a:bodyPr/>
          <a:lstStyle>
            <a:lvl1pPr marL="109537" indent="0" algn="ctr">
              <a:buNone/>
              <a:defRPr/>
            </a:lvl1pPr>
            <a:lvl2pPr marL="392113" indent="0" algn="ctr">
              <a:buNone/>
              <a:defRPr/>
            </a:lvl2pPr>
            <a:lvl3pPr marL="630238" indent="0" algn="ctr">
              <a:buNone/>
              <a:defRPr/>
            </a:lvl3pPr>
            <a:lvl4pPr marL="914400" indent="0" algn="ctr">
              <a:buNone/>
              <a:defRPr/>
            </a:lvl4pPr>
            <a:lvl5pPr marL="11430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7023498" y="837512"/>
            <a:ext cx="1980000" cy="504000"/>
          </a:xfrm>
        </p:spPr>
        <p:txBody>
          <a:bodyPr/>
          <a:lstStyle>
            <a:lvl1pPr marL="109537" indent="0" algn="ctr">
              <a:buNone/>
              <a:defRPr/>
            </a:lvl1pPr>
            <a:lvl2pPr marL="392113" indent="0" algn="ctr">
              <a:buNone/>
              <a:defRPr/>
            </a:lvl2pPr>
            <a:lvl3pPr marL="630238" indent="0" algn="ctr">
              <a:buNone/>
              <a:defRPr/>
            </a:lvl3pPr>
            <a:lvl4pPr marL="914400" indent="0" algn="ctr">
              <a:buNone/>
              <a:defRPr/>
            </a:lvl4pPr>
            <a:lvl5pPr marL="1143000" indent="0" algn="ctr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7382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knowled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6" descr="data:image/jpg;base64,/9j/4AAQSkZJRgABAQAAAQABAAD/2wBDAAkGBwgHBgkIBwgKCgkLDRYPDQwMDRsUFRAWIB0iIiAdHx8kKDQsJCYxJx8fLT0tMTU3Ojo6Iys/RD84QzQ5Ojf/2wBDAQoKCg0MDRoPDxo3JR8lNzc3Nzc3Nzc3Nzc3Nzc3Nzc3Nzc3Nzc3Nzc3Nzc3Nzc3Nzc3Nzc3Nzc3Nzc3Nzc3Nzf/wAARCABiAJYDASIAAhEBAxEB/8QAHAAAAgIDAQEAAAAAAAAAAAAAAAcBBgMFCAIE/8QASRAAAQMBAwQLDAcIAwEAAAAAAQACAwQFBhESITFRBxcyVGFxgZGTsbITFCIzN0FTcoSS0dIWNDZVc3ShFSNCUpTB4fAkQ0Ri/8QAGgEAAwEBAQEAAAAAAAAAAAAABAUGAAIDAf/EAC4RAAIBAwEGBQQDAQEAAAAAAAABAgMEETEFITNBUnESExQVMiJRYaE0keFCgf/aAAwDAQACEQMRAD8AeKFGdGdYxKoOy6cLMoMN8HslX3Oqrf6wa636KkioBHlRSl7u6OyRhkkal72slGtFy0BryLnQlGKyxO4nWedGJ1nnVt2ure/lpOmPwUbXVvaqTpv8J96qj1InPR3HQyp4nWedGJ1nnVs2ure1UnT/AOFDtjy3mtJIpcAMfHf4W9VR6kb0dx0MqmJ1nnRidZ51CEQCk4nWedGJ1nnVkpri29UwRzwwQGOVge3GYDMRiFl2vrxb3g6cLw9TR6kE+kr9DKtidZ50YnWedWja+vFvaDpwp2vrxb3g6cL56qj1I3pLjof9Gy2Iyf2rX4n/AM7e0mkqLsf3atOwq6qmtCKNjJIg1uRIHZ8cVeceNJL2cZ1m4vK3FBYQlCgoyWGShRjipQoaCEIWMc6OlkxP7x/vFHdZPSP94rw7dHjXqJhkkawYYucGjHhVXhIi8tk91k9I/wB4o7rJ6R/vFW/a2tv0tF0rvlRtbW36Wh6V3yof1Vv1IJ9Hc9LKi2eZpxbLIDrDyFvbHvlbVlvbhVOqYRpiqCXgjgOkL3alyLcs2EzOp2VEbRi4078st5MAeYKt8S7xRrx5NHD8+3lvymPG7N56G8EBMBMVQwYyQPPhN4RrHDz4LczeJf6p6lz7Z9bUWfWRVdJIY54nYtcOo6wdGCd9hWvFbliMrYgGlzCJGY7h4Gcf75sEnu7TyZKUdGPbK98+LjL5IRA0BCBoCE+WhNjQvpI+K4Nmuie9jv3GdriDuDqS178qt9T9K74pkX48n1mez9gpYoKxSdN92MNotqqsfZGfvyq31P0rvio78qt9T9K74r6bGsistqrNLQMY6UMLyHvyRgCB/cLd7Xt4PQU/Tj4L3nVoweJNJg0KNeovFBNornftXvqfpXfFHflXvqo6V3xVj2vbwegp+nHwWGsuPb9JA6Z1G2Rrc5EUgc7m8/IuVXoP/pHTt7lLLiz47OvRbdnPDoLRnc0fwSuMjTyO/smTdK+lPbhFLVNbTV2GZgPgyerw8HWk8RhjwL3FK+GVkkT3MkY4Oa5pwLSNBC5r2lOqtMP7ndve1aMtcr7HRQzhC010rZ/bdhwVbsBNuJmjzPGnnzHlQp+UXFuL5FPCSnFSjoxFu3R41mpPrcP4jetYXbo8ay0n1uD8RvWqmXxZGx+SOiMEYKQhShaEEApW7J1gRUVRFalIzIjqHlkzRoD8MQeXA48I4U01TNlWRjbuRscRlPqWZI4g4lFWc3GvHHMDv4RnbyzyFIr5sV1zmVFo0JPgSQ92aOEZj+hHMqGrbsZMc68MpGhtJITztCdXcU6Msk/ZSarxwVJCPMEIjkDcxnX48n1mez9gpYpnX48n1mez9gpYoKw4T7sP2jxV2Rctir7SS/lX9pqbiUexV9pJfyr+01NvFLto8d9hrsv+P/6yVBAKMVDnhoJcQAM5JQIxFRspWVDRWrBWQNDRVtcZANGW0jE8oI5lSla9kS3YbYtZkdI8PpqVpY140PcT4RHBmA5FVFSWikqMVLUk71xdeThoMrYjkeaW048TktkjcBwkEHshC2uxnZT6CwDUTNyZKx/dcDpDMMG/3PKhI7uSlXk4lDZQcbeKYoHbo8ay0n1uD8RvWsTt0eNAOGhUjWVglU8NM6NxRiudu7zemk98o74m9NJ75Sj2t9f6/wBHnvC6P3/g/LTtWisuAzV9RHCwaMo5zwAaSeJJ6+F433htBsjWujpYgRDGdOfS48Jw5MFoXFzzlPJcdZOJUIq2so0X4m8sCutoTrx8KWEATK2LrLfFZ9bacrSO7juUWPnaMcTz5uRVW6d2Kq36oEh0VEx372bDT/8ALdZ6k5YqeKkoRT07BHFFHksaNAAC8b+4WPKjrzCNm2snLzZacjnrzIQNAQma0FHMZ1+PJ9Zns/YKWKZ1+PJ9Zns/YKWKDsOG+7D9o8VdkZqSsqaKUy0dRLBIRkl8Ty04asQvs+kNtfetd/UP+K+ezbNrLUqDBZ9O6eUNLi1pAzZhjnPCFtPobeL7qm99nzL3nKin9bWfyDU412voTx+Mnx/SG2vvWu/qH/FYqq17Sq4jFVWhVTRnSySZxB5CVsfobeL7qm99nzLHNdK34YzJJZVRkjTk5LjzAkrlTt87mv0dOFzjen+zSq+3OuLJUvjrrZYGU4wcynOcyetqHBpPAqGQWuwIwcMxBGcFbu7V566wJ2iJ7paQnw6Zx8EjW3+U/wCla5jVlTxTZ9tZUoVE6q3DxaMloA0DUhfHZVpU1qUEVZRvy4pBiNYPnB4QhTbTTwyrUk1lHPzt0eNeo2GSRrG4YuIAx4V5dujxrLSfW4PxG9aqpPCyRa3tIt21rbfp6HpHfKja1tv09D0jvlTbCEi9wr/gpPa7f8ilbsaW1j4U9CB+I75VvbG2NaSnc2W1ak1Th/1RjIZynSf0V9QuJ31eSxnB3DZ1vB5xnuYqenipoWQwRsjjYMGsY0ANGoBTN4p/qnqWReJvFP8AVPUheYa1hHOg0BCBoCFVrQixnX48n1mez9gpYpnX48n1mez9gpYoOw4T7sP2jxV2Rc9ir7SS/lX9pqbWCUuxV9pJfyr+0xNtLdo8d9hrsv8AjruyMEYKUIEYlB2TbAhloXWxTsDKiEgTYDxjCcMTwg4Z9XIlenPsh1cVNdarZI4ZdRhFG3WSQf0AJSYT3Z0pOlv5Mm9qQjGv9PNby57HFvssupqqWqeRTSM7o0anggfqD+iFU6KGWeUshBLsknAas3xQtXtKU6jk3hmt7ytTpqMVlGB26PGstJ9bg/Eb1rG7dHjWSk+twfiN60dL4sXx+SOiQhQFKlC0BCELGBeJvFP9U9S9rxP4p/qnqX1anx6HOg0BCPMEKrWhFjOvx5PrM9n7BSxTOvx5P7M9n7BSxQdhwn3YftHirsjfXMtyCwLWkrKmKWRjoXRhseGOJLT5yNSu22bZe8q3mZ8yVaF3Vs6VWXilqeVG9q0Y+CGg1Ns2y95VvMz5ljn2TqARnvez6p0nmD3NaOcE9SV6F5+30Psevudx91/RtLwW9W29Wd3rHgNaMI4mZmsHBw8K1aFa7qXLrLYkZUVjH01AM5c4YPkGpo1cPMiJSp0Ib9yQNGFW4qbt7Zudi2xC5tTalTGDG8dxhDhus4LjzgDkKExaWnipaeOCnjbHFG0NYxozNAQp6tXlVm5FPQto0qagJw0dLif+NDp9GFkp6SmFRERTwjw2/wAA1oQnkviyeh8kOMaFKEKdKlAhCFjAsc/iX+qUIX1anx6HPWAzZgoLRgcw0akIVUtCM5jXvFHHJcuzmyMa9uTDmcMRuFSu86Xe0PRhCEutPg+7Gt7xF2Qd50u9oejCO86Xe0PRhCEUBh3nS72h6MI7zpd7Q9GEIWMWi5Fn0LqiR7qOnL2DFrjE3FvFmV/boQhKL35jrZ3wZKEIQQxP/9k=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" name="TextBox 15"/>
          <p:cNvSpPr txBox="1">
            <a:spLocks noChangeArrowheads="1"/>
          </p:cNvSpPr>
          <p:nvPr userDrawn="1"/>
        </p:nvSpPr>
        <p:spPr bwMode="auto">
          <a:xfrm>
            <a:off x="285750" y="142875"/>
            <a:ext cx="757237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rIns="45720"/>
          <a:lstStyle/>
          <a:p>
            <a:pPr>
              <a:spcBef>
                <a:spcPts val="400"/>
              </a:spcBef>
              <a:buSzPct val="100000"/>
              <a:buFont typeface="Arial" pitchFamily="34" charset="0"/>
              <a:buNone/>
            </a:pPr>
            <a:r>
              <a:rPr lang="en-US" sz="3600" b="1">
                <a:solidFill>
                  <a:srgbClr val="003E6E"/>
                </a:solidFill>
                <a:latin typeface="Calibri" pitchFamily="34" charset="0"/>
              </a:rPr>
              <a:t>Acknowledgement</a:t>
            </a:r>
            <a:endParaRPr lang="en-US" sz="3200" b="1">
              <a:solidFill>
                <a:srgbClr val="003E6E"/>
              </a:solidFill>
              <a:latin typeface="Calibri" pitchFamily="34" charset="0"/>
            </a:endParaRPr>
          </a:p>
        </p:txBody>
      </p:sp>
      <p:pic>
        <p:nvPicPr>
          <p:cNvPr id="5" name="Picture 2" descr="BUFF at Night"/>
          <p:cNvPicPr>
            <a:picLocks noChangeAspect="1" noChangeArrowheads="1"/>
          </p:cNvPicPr>
          <p:nvPr userDrawn="1"/>
        </p:nvPicPr>
        <p:blipFill>
          <a:blip r:embed="rId2" cstate="print"/>
          <a:srcRect l="9156" b="20944"/>
          <a:stretch>
            <a:fillRect/>
          </a:stretch>
        </p:blipFill>
        <p:spPr bwMode="auto">
          <a:xfrm>
            <a:off x="107514" y="908650"/>
            <a:ext cx="4824536" cy="50101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7"/>
          <p:cNvSpPr txBox="1">
            <a:spLocks noChangeArrowheads="1"/>
          </p:cNvSpPr>
          <p:nvPr userDrawn="1"/>
        </p:nvSpPr>
        <p:spPr bwMode="auto">
          <a:xfrm>
            <a:off x="108900" y="5949950"/>
            <a:ext cx="9002713" cy="100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rIns="45720"/>
          <a:lstStyle/>
          <a:p>
            <a:pPr algn="r">
              <a:spcBef>
                <a:spcPts val="400"/>
              </a:spcBef>
              <a:buSzPct val="100000"/>
              <a:buFont typeface="Arial" pitchFamily="34" charset="0"/>
              <a:buNone/>
            </a:pPr>
            <a:r>
              <a:rPr lang="en-US" sz="2400" b="1" dirty="0">
                <a:solidFill>
                  <a:srgbClr val="00386E"/>
                </a:solidFill>
                <a:latin typeface="Calibri" pitchFamily="34" charset="0"/>
              </a:rPr>
              <a:t>For further information please contact: </a:t>
            </a:r>
          </a:p>
        </p:txBody>
      </p:sp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990272" y="1002638"/>
            <a:ext cx="3942592" cy="889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 cstate="print"/>
          <a:srcRect l="659" t="3401" r="1267"/>
          <a:stretch>
            <a:fillRect/>
          </a:stretch>
        </p:blipFill>
        <p:spPr bwMode="auto">
          <a:xfrm>
            <a:off x="1977656" y="2190307"/>
            <a:ext cx="7166345" cy="37285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83289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26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75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571500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7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071563"/>
            <a:ext cx="8229600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732588"/>
            <a:ext cx="3044825" cy="1254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49588" y="6732588"/>
            <a:ext cx="3044825" cy="1254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99175" y="6732588"/>
            <a:ext cx="3044825" cy="1254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900" dirty="0">
                <a:solidFill>
                  <a:prstClr val="white"/>
                </a:solidFill>
              </a:rPr>
              <a:t>Page </a:t>
            </a:r>
            <a:fld id="{565AC8D6-344D-4BC8-BA92-7B04BB967089}" type="slidenum">
              <a:rPr lang="de-DE" sz="900">
                <a:solidFill>
                  <a:prstClr val="white"/>
                </a:solidFill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de-DE" sz="900" dirty="0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51" r:id="rId3"/>
    <p:sldLayoutId id="2147484045" r:id="rId4"/>
    <p:sldLayoutId id="2147484048" r:id="rId5"/>
    <p:sldLayoutId id="2147484044" r:id="rId6"/>
    <p:sldLayoutId id="2147484052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itchFamily="34" charset="0"/>
        </a:defRPr>
      </a:lvl9pPr>
      <a:extLst/>
    </p:titleStyle>
    <p:bodyStyle>
      <a:lvl1pPr marL="365125" indent="-255588" algn="l" rtl="0" eaLnBrk="1" fontAlgn="base" hangingPunct="1">
        <a:spcBef>
          <a:spcPts val="400"/>
        </a:spcBef>
        <a:spcAft>
          <a:spcPct val="0"/>
        </a:spcAft>
        <a:buSzPct val="100000"/>
        <a:buFont typeface="Arial" pitchFamily="34" charset="0"/>
        <a:buChar char="•"/>
        <a:defRPr sz="24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620713" indent="-228600" algn="l" rtl="0" eaLnBrk="1" fontAlgn="base" hangingPunct="1">
        <a:spcBef>
          <a:spcPts val="325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858838" indent="-228600" algn="l" rtl="0" eaLnBrk="1" fontAlgn="base" hangingPunct="1">
        <a:spcBef>
          <a:spcPts val="350"/>
        </a:spcBef>
        <a:spcAft>
          <a:spcPct val="0"/>
        </a:spcAft>
        <a:buSzPct val="100000"/>
        <a:buFont typeface="Arial" pitchFamily="34" charset="0"/>
        <a:buChar char="•"/>
        <a:defRPr sz="20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143000" indent="-228600" algn="l" rtl="0" eaLnBrk="1" fontAlgn="base" hangingPunct="1">
        <a:spcBef>
          <a:spcPts val="350"/>
        </a:spcBef>
        <a:spcAft>
          <a:spcPct val="0"/>
        </a:spcAft>
        <a:buFont typeface="Arial" pitchFamily="34" charset="0"/>
        <a:buChar char="•"/>
        <a:defRPr kern="1200">
          <a:solidFill>
            <a:schemeClr val="accent2"/>
          </a:solidFill>
          <a:latin typeface="+mn-lt"/>
          <a:ea typeface="+mn-ea"/>
          <a:cs typeface="+mn-cs"/>
        </a:defRPr>
      </a:lvl4pPr>
      <a:lvl5pPr marL="1371600" indent="-228600" algn="l" rtl="0" eaLnBrk="1" fontAlgn="base" hangingPunct="1">
        <a:spcBef>
          <a:spcPts val="35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043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hyperlink" Target="http://lna4hf.blogspot.de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amapserver.who.int/gho/interactive_charts/health_technologies/medical_equipment/atlas.html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ttus.com/product/details/USRPPK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9538" y="2562225"/>
            <a:ext cx="8904336" cy="1160462"/>
          </a:xfrm>
        </p:spPr>
        <p:txBody>
          <a:bodyPr/>
          <a:lstStyle/>
          <a:p>
            <a:pPr algn="r"/>
            <a:r>
              <a:rPr lang="en-GB" sz="2400" dirty="0"/>
              <a:t>COSI Transmit: Open Source Soft- and Hardware Transmission System for traditional and rotating MR</a:t>
            </a:r>
            <a:endParaRPr lang="en-US" sz="240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89538" y="3653650"/>
            <a:ext cx="8904288" cy="930225"/>
          </a:xfrm>
        </p:spPr>
        <p:txBody>
          <a:bodyPr/>
          <a:lstStyle/>
          <a:p>
            <a:r>
              <a:rPr lang="en-US" sz="2400" dirty="0"/>
              <a:t>Christian Blücher</a:t>
            </a:r>
            <a:r>
              <a:rPr lang="en-US" sz="2400" baseline="30000" dirty="0"/>
              <a:t>1</a:t>
            </a:r>
            <a:r>
              <a:rPr lang="en-US" sz="2400" dirty="0"/>
              <a:t>, </a:t>
            </a:r>
            <a:r>
              <a:rPr lang="en-US" sz="2400" dirty="0" err="1"/>
              <a:t>Haopeng</a:t>
            </a:r>
            <a:r>
              <a:rPr lang="en-US" sz="2400" dirty="0"/>
              <a:t> Han</a:t>
            </a:r>
            <a:r>
              <a:rPr lang="en-US" sz="2400" baseline="30000" dirty="0"/>
              <a:t>1</a:t>
            </a:r>
            <a:r>
              <a:rPr lang="en-US" sz="2400" dirty="0"/>
              <a:t>, Werner Hoffmann</a:t>
            </a:r>
            <a:r>
              <a:rPr lang="en-US" sz="2400" baseline="30000" dirty="0"/>
              <a:t>2</a:t>
            </a:r>
            <a:r>
              <a:rPr lang="en-US" sz="2400" dirty="0"/>
              <a:t>, Reiner Seemann</a:t>
            </a:r>
            <a:r>
              <a:rPr lang="en-US" sz="2400" baseline="30000" dirty="0"/>
              <a:t>2</a:t>
            </a:r>
            <a:r>
              <a:rPr lang="en-US" sz="2400" dirty="0"/>
              <a:t>, Frank Seifert</a:t>
            </a:r>
            <a:r>
              <a:rPr lang="en-US" sz="2400" baseline="30000" dirty="0"/>
              <a:t>2</a:t>
            </a:r>
            <a:r>
              <a:rPr lang="en-US" sz="2400" dirty="0"/>
              <a:t>, </a:t>
            </a:r>
            <a:r>
              <a:rPr lang="en-US" sz="2400" dirty="0" err="1"/>
              <a:t>Thoralf</a:t>
            </a:r>
            <a:r>
              <a:rPr lang="en-US" sz="2400" dirty="0"/>
              <a:t> Niendorf</a:t>
            </a:r>
            <a:r>
              <a:rPr lang="en-US" sz="2400" baseline="30000" dirty="0"/>
              <a:t>1,3,4</a:t>
            </a:r>
            <a:r>
              <a:rPr lang="en-US" sz="2400" dirty="0"/>
              <a:t> and Lukas Winter</a:t>
            </a:r>
            <a:r>
              <a:rPr lang="en-US" sz="2400" baseline="30000" dirty="0"/>
              <a:t>1</a:t>
            </a:r>
            <a:r>
              <a:rPr lang="en-US" sz="2400" dirty="0"/>
              <a:t> 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214313" y="4687888"/>
            <a:ext cx="8643937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600" baseline="30000" dirty="0">
                <a:solidFill>
                  <a:schemeClr val="bg1"/>
                </a:solidFill>
                <a:latin typeface="Calibri" pitchFamily="34" charset="0"/>
              </a:rPr>
              <a:t>1</a:t>
            </a:r>
            <a:r>
              <a:rPr lang="en-US" sz="1600" dirty="0">
                <a:solidFill>
                  <a:schemeClr val="bg1"/>
                </a:solidFill>
                <a:latin typeface="Calibri" pitchFamily="34" charset="0"/>
              </a:rPr>
              <a:t> Berlin Ultrahigh Field Facility (B.U.F.F.), Max-Delbrück Center for Molecular Medicine </a:t>
            </a:r>
            <a:br>
              <a:rPr lang="en-US" sz="1600" dirty="0">
                <a:solidFill>
                  <a:schemeClr val="bg1"/>
                </a:solidFill>
                <a:latin typeface="Calibri" pitchFamily="34" charset="0"/>
              </a:rPr>
            </a:br>
            <a:r>
              <a:rPr lang="en-US" sz="1600" dirty="0">
                <a:solidFill>
                  <a:schemeClr val="bg1"/>
                </a:solidFill>
                <a:latin typeface="Calibri" pitchFamily="34" charset="0"/>
              </a:rPr>
              <a:t>in the Helmholtz Association, Berlin, Germany</a:t>
            </a:r>
          </a:p>
          <a:p>
            <a:pPr algn="r"/>
            <a:r>
              <a:rPr lang="en-US" sz="1600" baseline="30000" dirty="0">
                <a:solidFill>
                  <a:schemeClr val="bg1"/>
                </a:solidFill>
                <a:latin typeface="Calibri" pitchFamily="34" charset="0"/>
              </a:rPr>
              <a:t>2</a:t>
            </a:r>
            <a:r>
              <a:rPr lang="en-US" sz="16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 pitchFamily="34" charset="0"/>
              </a:rPr>
              <a:t>Physikalisch</a:t>
            </a:r>
            <a:r>
              <a:rPr lang="en-US" sz="16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 pitchFamily="34" charset="0"/>
              </a:rPr>
              <a:t>Technische</a:t>
            </a:r>
            <a:r>
              <a:rPr lang="en-US" sz="1600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" pitchFamily="34" charset="0"/>
              </a:rPr>
              <a:t>Bundesanstalt</a:t>
            </a:r>
            <a:r>
              <a:rPr lang="en-US" sz="1600" dirty="0">
                <a:solidFill>
                  <a:schemeClr val="bg1"/>
                </a:solidFill>
                <a:latin typeface="Calibri" pitchFamily="34" charset="0"/>
              </a:rPr>
              <a:t> (PTB), Berlin, Germany</a:t>
            </a:r>
          </a:p>
          <a:p>
            <a:pPr algn="r"/>
            <a:r>
              <a:rPr lang="en-US" sz="1600" baseline="30000" dirty="0">
                <a:solidFill>
                  <a:schemeClr val="bg1"/>
                </a:solidFill>
                <a:latin typeface="Calibri" pitchFamily="34" charset="0"/>
              </a:rPr>
              <a:t>3</a:t>
            </a:r>
            <a:r>
              <a:rPr lang="en-US" sz="1600" dirty="0">
                <a:solidFill>
                  <a:schemeClr val="bg1"/>
                </a:solidFill>
                <a:latin typeface="Calibri" pitchFamily="34" charset="0"/>
              </a:rPr>
              <a:t> Experimental and Clinical Research Center, a joint cooperation between the </a:t>
            </a:r>
            <a:r>
              <a:rPr lang="en-US" sz="1600" dirty="0" err="1">
                <a:solidFill>
                  <a:schemeClr val="bg1"/>
                </a:solidFill>
                <a:latin typeface="Calibri" pitchFamily="34" charset="0"/>
              </a:rPr>
              <a:t>Charité</a:t>
            </a:r>
            <a:r>
              <a:rPr lang="en-US" sz="1600" dirty="0">
                <a:solidFill>
                  <a:schemeClr val="bg1"/>
                </a:solidFill>
                <a:latin typeface="Calibri" pitchFamily="34" charset="0"/>
              </a:rPr>
              <a:t> Medical Faculty and the Max Delbrück Center for Molecular Medicine in the Helmholtz Association, Berlin, Germany</a:t>
            </a:r>
          </a:p>
          <a:p>
            <a:pPr algn="r"/>
            <a:r>
              <a:rPr lang="en-US" sz="1600" baseline="30000" dirty="0">
                <a:solidFill>
                  <a:schemeClr val="bg1"/>
                </a:solidFill>
                <a:latin typeface="Calibri" pitchFamily="34" charset="0"/>
              </a:rPr>
              <a:t>4</a:t>
            </a:r>
            <a:r>
              <a:rPr lang="en-US" sz="1600" dirty="0">
                <a:solidFill>
                  <a:schemeClr val="bg1"/>
                </a:solidFill>
                <a:latin typeface="Calibri" pitchFamily="34" charset="0"/>
              </a:rPr>
              <a:t> MRI.TOOLS GmbH, Berlin, Germany</a:t>
            </a:r>
          </a:p>
        </p:txBody>
      </p:sp>
      <p:pic>
        <p:nvPicPr>
          <p:cNvPr id="1026" name="Picture 2" descr="C:\Users\sklix\Desktop\md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921" y="6235700"/>
            <a:ext cx="3041721" cy="51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9" y="982370"/>
            <a:ext cx="7233858" cy="5429250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RF Power Amplifier with blanking circuit</a:t>
            </a:r>
          </a:p>
        </p:txBody>
      </p:sp>
      <p:pic>
        <p:nvPicPr>
          <p:cNvPr id="5" name="Inhaltsplatzhalter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4"/>
          <a:stretch/>
        </p:blipFill>
        <p:spPr bwMode="auto">
          <a:xfrm>
            <a:off x="1577286" y="1475678"/>
            <a:ext cx="2654886" cy="2376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66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RF Power Amplifier without blanking circuit</a:t>
            </a:r>
            <a:endParaRPr lang="de-DE" dirty="0"/>
          </a:p>
        </p:txBody>
      </p:sp>
      <p:pic>
        <p:nvPicPr>
          <p:cNvPr id="4" name="Picture 2" descr="C:\Users\lwinter\Desktop\ISMRM\ISMRM 2017\COSI Transmit\SCR00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343" y="2305229"/>
            <a:ext cx="3058644" cy="248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lwinter\Desktop\ISMRM\ISMRM 2017\COSI Transmit\SCR00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93" y="2305229"/>
            <a:ext cx="3058644" cy="248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51880" y="4831297"/>
            <a:ext cx="914400" cy="457200"/>
          </a:xfrm>
          <a:prstGeom prst="rect">
            <a:avLst/>
          </a:prstGeom>
        </p:spPr>
        <p:txBody>
          <a:bodyPr vert="horz" wrap="none" lIns="45720" rIns="45720" rtlCol="0">
            <a:normAutofit/>
          </a:bodyPr>
          <a:lstStyle/>
          <a:p>
            <a:pPr marL="0" marR="64008" indent="0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SDR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output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74735" y="4844964"/>
            <a:ext cx="914400" cy="443533"/>
          </a:xfrm>
          <a:prstGeom prst="rect">
            <a:avLst/>
          </a:prstGeom>
        </p:spPr>
        <p:txBody>
          <a:bodyPr vert="horz" wrap="none" lIns="45720" rIns="45720" rtlCol="0">
            <a:normAutofit/>
          </a:bodyPr>
          <a:lstStyle/>
          <a:p>
            <a:pPr marL="0" marR="64008" indent="0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RFPA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output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51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14281" y="1000108"/>
            <a:ext cx="9000740" cy="3018160"/>
          </a:xfrm>
        </p:spPr>
        <p:txBody>
          <a:bodyPr/>
          <a:lstStyle/>
          <a:p>
            <a:r>
              <a:rPr lang="de-DE" dirty="0" err="1"/>
              <a:t>Electromagnetic</a:t>
            </a:r>
            <a:r>
              <a:rPr lang="de-DE" dirty="0"/>
              <a:t> </a:t>
            </a:r>
            <a:r>
              <a:rPr lang="de-DE" dirty="0" err="1"/>
              <a:t>simulations</a:t>
            </a:r>
            <a:r>
              <a:rPr lang="de-DE" dirty="0"/>
              <a:t> (CST MWS 2012)</a:t>
            </a:r>
            <a:endParaRPr lang="en-US" dirty="0"/>
          </a:p>
          <a:p>
            <a:r>
              <a:rPr lang="en-US" dirty="0"/>
              <a:t>Solenoid RF coil to adapt to </a:t>
            </a:r>
            <a:r>
              <a:rPr lang="en-US" dirty="0" err="1"/>
              <a:t>Halbach</a:t>
            </a:r>
            <a:r>
              <a:rPr lang="en-US" dirty="0"/>
              <a:t> B</a:t>
            </a:r>
            <a:r>
              <a:rPr lang="en-US" baseline="-25000" dirty="0"/>
              <a:t>0</a:t>
            </a:r>
            <a:r>
              <a:rPr lang="en-US" dirty="0"/>
              <a:t> field distribution</a:t>
            </a:r>
          </a:p>
          <a:p>
            <a:r>
              <a:rPr lang="en-US" dirty="0"/>
              <a:t>Adaptation of RF coil length (l) and number of turns (N) in order to reach a homogeneous B</a:t>
            </a:r>
            <a:r>
              <a:rPr lang="en-US" sz="1400" dirty="0"/>
              <a:t>1</a:t>
            </a:r>
            <a:r>
              <a:rPr lang="en-US" baseline="30000" dirty="0">
                <a:sym typeface="Wingdings" panose="05000000000000000000" pitchFamily="2" charset="2"/>
              </a:rPr>
              <a:t>+</a:t>
            </a:r>
            <a:r>
              <a:rPr lang="en-US" dirty="0"/>
              <a:t> field distribution within a sphere (d=70mm)</a:t>
            </a:r>
          </a:p>
          <a:p>
            <a:r>
              <a:rPr lang="en-US" dirty="0"/>
              <a:t>f=3.63MHz, d</a:t>
            </a:r>
            <a:r>
              <a:rPr lang="en-US" baseline="-25000" dirty="0"/>
              <a:t>inner</a:t>
            </a:r>
            <a:r>
              <a:rPr lang="en-US" dirty="0"/>
              <a:t>=96mm based on prototype </a:t>
            </a:r>
            <a:r>
              <a:rPr lang="en-US" dirty="0" err="1"/>
              <a:t>Halbach</a:t>
            </a:r>
            <a:r>
              <a:rPr lang="en-US" dirty="0"/>
              <a:t> magnet</a:t>
            </a:r>
          </a:p>
          <a:p>
            <a:r>
              <a:rPr lang="en-US" dirty="0"/>
              <a:t>AWG 20 copper wire as an electrical conductor</a:t>
            </a:r>
          </a:p>
          <a:p>
            <a:r>
              <a:rPr lang="en-US" dirty="0"/>
              <a:t>Final design: l=200mm, N=20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- RF </a:t>
            </a:r>
            <a:r>
              <a:rPr lang="en-US" dirty="0"/>
              <a:t>Coil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59" y="4018268"/>
            <a:ext cx="3962114" cy="222295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3714752"/>
            <a:ext cx="3524567" cy="241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14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RF </a:t>
            </a:r>
            <a:r>
              <a:rPr lang="en-US"/>
              <a:t>Coil Simulations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89"/>
          <a:stretch/>
        </p:blipFill>
        <p:spPr>
          <a:xfrm>
            <a:off x="5308951" y="3049954"/>
            <a:ext cx="3692205" cy="2991289"/>
          </a:xfrm>
          <a:prstGeom prst="rect">
            <a:avLst/>
          </a:prstGeom>
        </p:spPr>
      </p:pic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7" y="2834776"/>
            <a:ext cx="5112590" cy="320646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1"/>
              <p:cNvSpPr txBox="1">
                <a:spLocks/>
              </p:cNvSpPr>
              <p:nvPr/>
            </p:nvSpPr>
            <p:spPr bwMode="auto">
              <a:xfrm>
                <a:off x="214282" y="1000108"/>
                <a:ext cx="8786874" cy="15621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216000" indent="-216000" algn="l" rtl="0" eaLnBrk="1" fontAlgn="base" hangingPunct="1">
                  <a:spcBef>
                    <a:spcPts val="400"/>
                  </a:spcBef>
                  <a:spcAft>
                    <a:spcPct val="0"/>
                  </a:spcAft>
                  <a:buSzPct val="100000"/>
                  <a:buFont typeface="Arial" pitchFamily="34" charset="0"/>
                  <a:buChar char="•"/>
                  <a:defRPr sz="24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504000" indent="-228600" algn="l" rtl="0" eaLnBrk="1" fontAlgn="base" hangingPunct="1">
                  <a:spcBef>
                    <a:spcPts val="325"/>
                  </a:spcBef>
                  <a:spcAft>
                    <a:spcPct val="0"/>
                  </a:spcAft>
                  <a:buFont typeface="Arial" pitchFamily="34" charset="0"/>
                  <a:buChar char="•"/>
                  <a:defRPr sz="20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858838" indent="-228600" algn="l" rtl="0" eaLnBrk="1" fontAlgn="base" hangingPunct="1">
                  <a:spcBef>
                    <a:spcPts val="350"/>
                  </a:spcBef>
                  <a:spcAft>
                    <a:spcPct val="0"/>
                  </a:spcAft>
                  <a:buSzPct val="100000"/>
                  <a:buFont typeface="Arial" pitchFamily="34" charset="0"/>
                  <a:buChar char="•"/>
                  <a:defRPr sz="20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rtl="0" eaLnBrk="1" fontAlgn="base" hangingPunct="1">
                  <a:spcBef>
                    <a:spcPts val="350"/>
                  </a:spcBef>
                  <a:spcAft>
                    <a:spcPct val="0"/>
                  </a:spcAft>
                  <a:buFont typeface="Arial" pitchFamily="34" charset="0"/>
                  <a:buChar char="•"/>
                  <a:defRPr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fontAlgn="base" hangingPunct="1">
                  <a:spcBef>
                    <a:spcPts val="350"/>
                  </a:spcBef>
                  <a:spcAft>
                    <a:spcPct val="0"/>
                  </a:spcAft>
                  <a:buFont typeface="Arial" pitchFamily="34" charset="0"/>
                  <a:buChar char="•"/>
                  <a:defRPr sz="16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5pPr>
                <a:lvl6pPr marL="16002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574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228600" algn="l" rtl="0" eaLnBrk="1" latinLnBrk="0" hangingPunct="1">
                  <a:spcBef>
                    <a:spcPts val="350"/>
                  </a:spcBef>
                  <a:buClr>
                    <a:schemeClr val="accent3"/>
                  </a:buClr>
                  <a:buFont typeface="Wingdings 2"/>
                  <a:buChar char="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pPr>
                  <a:lnSpc>
                    <a:spcPct val="150000"/>
                  </a:lnSpc>
                  <a:tabLst>
                    <a:tab pos="1885950" algn="l"/>
                  </a:tabLst>
                </a:pPr>
                <a:r>
                  <a:rPr lang="en-US" dirty="0"/>
                  <a:t>B</a:t>
                </a:r>
                <a:r>
                  <a:rPr lang="en-US" baseline="-25000" dirty="0"/>
                  <a:t>1</a:t>
                </a:r>
                <a:r>
                  <a:rPr lang="en-US" baseline="30000" dirty="0"/>
                  <a:t>+</a:t>
                </a:r>
                <a:r>
                  <a:rPr lang="en-US" dirty="0"/>
                  <a:t>-field inhomogeneity within the sample &lt;3.4%</a:t>
                </a:r>
              </a:p>
              <a:p>
                <a:pPr>
                  <a:lnSpc>
                    <a:spcPct val="150000"/>
                  </a:lnSpc>
                  <a:tabLst>
                    <a:tab pos="1885950" algn="l"/>
                  </a:tabLst>
                </a:pPr>
                <a:r>
                  <a:rPr lang="en-US" dirty="0"/>
                  <a:t>B</a:t>
                </a:r>
                <a:r>
                  <a:rPr lang="en-US" baseline="-25000" dirty="0"/>
                  <a:t>1</a:t>
                </a:r>
                <a:r>
                  <a:rPr lang="en-US" baseline="30000" dirty="0"/>
                  <a:t>+</a:t>
                </a:r>
                <a:r>
                  <a:rPr lang="en-US" dirty="0"/>
                  <a:t> </a:t>
                </a:r>
                <a:r>
                  <a:rPr lang="en-US"/>
                  <a:t>amplitude at the </a:t>
                </a:r>
                <a:r>
                  <a:rPr lang="en-US" dirty="0"/>
                  <a:t>RF coil center of 2.7 </a:t>
                </a:r>
                <a:r>
                  <a:rPr lang="en-US" dirty="0" err="1"/>
                  <a:t>mT</a:t>
                </a:r>
                <a:r>
                  <a:rPr lang="en-US" dirty="0"/>
                  <a:t>/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de-DE" sz="2000" i="0">
                            <a:latin typeface="Cambria Math" panose="02040503050406030204" pitchFamily="18" charset="0"/>
                          </a:rPr>
                          <m:t>kW</m:t>
                        </m:r>
                      </m:e>
                    </m:rad>
                  </m:oMath>
                </a14:m>
                <a:endParaRPr lang="en-US" dirty="0"/>
              </a:p>
              <a:p>
                <a:pPr marL="0" indent="0">
                  <a:buFont typeface="Arial" pitchFamily="34" charset="0"/>
                  <a:buNone/>
                  <a:tabLst>
                    <a:tab pos="714375" algn="l"/>
                  </a:tabLst>
                </a:pP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7" name="Inhaltsplatzhalt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4282" y="1000108"/>
                <a:ext cx="8786874" cy="1562117"/>
              </a:xfrm>
              <a:prstGeom prst="rect">
                <a:avLst/>
              </a:prstGeom>
              <a:blipFill rotWithShape="1">
                <a:blip r:embed="rId4"/>
                <a:stretch>
                  <a:fillRect l="-194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842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RF Coil Measurements</a:t>
            </a:r>
          </a:p>
        </p:txBody>
      </p:sp>
      <p:sp>
        <p:nvSpPr>
          <p:cNvPr id="8" name="Inhaltsplatzhalter 1"/>
          <p:cNvSpPr txBox="1">
            <a:spLocks/>
          </p:cNvSpPr>
          <p:nvPr/>
        </p:nvSpPr>
        <p:spPr bwMode="auto">
          <a:xfrm>
            <a:off x="214282" y="1000108"/>
            <a:ext cx="8786874" cy="2133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16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04000" indent="-228600" algn="l" rtl="0" eaLnBrk="1" fontAlgn="base" hangingPunct="1">
              <a:spcBef>
                <a:spcPts val="325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eaLnBrk="1" fontAlgn="base" hangingPunct="1">
              <a:spcBef>
                <a:spcPts val="35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fontAlgn="base" hangingPunct="1">
              <a:spcBef>
                <a:spcPts val="35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fontAlgn="base" hangingPunct="1">
              <a:spcBef>
                <a:spcPts val="35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tabLst>
                <a:tab pos="714375" algn="l"/>
                <a:tab pos="3048000" algn="l"/>
                <a:tab pos="5114925" algn="l"/>
              </a:tabLst>
            </a:pPr>
            <a:r>
              <a:rPr lang="en-US" dirty="0"/>
              <a:t>Measured Q-factors: 	</a:t>
            </a:r>
            <a:r>
              <a:rPr lang="de-DE" dirty="0" err="1"/>
              <a:t>Q</a:t>
            </a:r>
            <a:r>
              <a:rPr lang="de-DE" baseline="-25000" dirty="0" err="1"/>
              <a:t>unloaded</a:t>
            </a:r>
            <a:r>
              <a:rPr lang="de-DE" baseline="-25000" dirty="0"/>
              <a:t> </a:t>
            </a:r>
            <a:r>
              <a:rPr lang="de-DE" dirty="0"/>
              <a:t>= 94	</a:t>
            </a:r>
            <a:r>
              <a:rPr lang="en-US" dirty="0">
                <a:sym typeface="Wingdings" panose="05000000000000000000" pitchFamily="2" charset="2"/>
              </a:rPr>
              <a:t> 38kHz bandwidth</a:t>
            </a:r>
            <a:br>
              <a:rPr lang="en-US" dirty="0"/>
            </a:br>
            <a:r>
              <a:rPr lang="en-US" dirty="0"/>
              <a:t>		</a:t>
            </a:r>
            <a:r>
              <a:rPr lang="de-DE" dirty="0" err="1"/>
              <a:t>Q</a:t>
            </a:r>
            <a:r>
              <a:rPr lang="de-DE" baseline="-25000" dirty="0" err="1"/>
              <a:t>loaded</a:t>
            </a:r>
            <a:r>
              <a:rPr lang="de-DE" baseline="-25000" dirty="0"/>
              <a:t> </a:t>
            </a:r>
            <a:r>
              <a:rPr lang="de-DE" dirty="0"/>
              <a:t>= 77    	</a:t>
            </a:r>
            <a:r>
              <a:rPr lang="de-DE" dirty="0">
                <a:sym typeface="Wingdings" panose="05000000000000000000" pitchFamily="2" charset="2"/>
              </a:rPr>
              <a:t> 47kHz </a:t>
            </a:r>
            <a:r>
              <a:rPr lang="en-US" dirty="0">
                <a:sym typeface="Wingdings" panose="05000000000000000000" pitchFamily="2" charset="2"/>
              </a:rPr>
              <a:t>bandwidth</a:t>
            </a:r>
          </a:p>
          <a:p>
            <a:pPr>
              <a:tabLst>
                <a:tab pos="714375" algn="l"/>
                <a:tab pos="3048000" algn="l"/>
                <a:tab pos="5114925" algn="l"/>
              </a:tabLst>
            </a:pPr>
            <a:endParaRPr lang="en-US" sz="500" dirty="0">
              <a:sym typeface="Wingdings" panose="05000000000000000000" pitchFamily="2" charset="2"/>
            </a:endParaRPr>
          </a:p>
          <a:p>
            <a:pPr>
              <a:tabLst>
                <a:tab pos="714375" algn="l"/>
              </a:tabLst>
            </a:pPr>
            <a:r>
              <a:rPr lang="en-US" dirty="0"/>
              <a:t>B</a:t>
            </a:r>
            <a:r>
              <a:rPr lang="en-US" baseline="-25000" dirty="0"/>
              <a:t>1</a:t>
            </a:r>
            <a:r>
              <a:rPr lang="en-US" baseline="30000" dirty="0"/>
              <a:t>+</a:t>
            </a:r>
            <a:r>
              <a:rPr lang="en-US" dirty="0"/>
              <a:t>-field measurements with pickup loop positioned along straight line at one end of RF coil</a:t>
            </a:r>
          </a:p>
          <a:p>
            <a:pPr>
              <a:tabLst>
                <a:tab pos="714375" algn="l"/>
              </a:tabLst>
            </a:pPr>
            <a:r>
              <a:rPr lang="en-US" dirty="0"/>
              <a:t>Pickup loop calibration in known B field of TEM cell</a:t>
            </a:r>
            <a:r>
              <a:rPr lang="en-US" baseline="30000" dirty="0"/>
              <a:t>11</a:t>
            </a:r>
            <a:br>
              <a:rPr lang="en-US" dirty="0"/>
            </a:br>
            <a:r>
              <a:rPr lang="en-US" dirty="0"/>
              <a:t>	</a:t>
            </a:r>
            <a:endParaRPr lang="de-DE" dirty="0">
              <a:sym typeface="Wingdings" panose="05000000000000000000" pitchFamily="2" charset="2"/>
            </a:endParaRPr>
          </a:p>
          <a:p>
            <a:pPr>
              <a:tabLst>
                <a:tab pos="714375" algn="l"/>
              </a:tabLst>
            </a:pPr>
            <a:endParaRPr lang="de-DE" dirty="0">
              <a:sym typeface="Wingdings" panose="05000000000000000000" pitchFamily="2" charset="2"/>
            </a:endParaRPr>
          </a:p>
          <a:p>
            <a:pPr>
              <a:tabLst>
                <a:tab pos="714375" algn="l"/>
              </a:tabLst>
            </a:pPr>
            <a:endParaRPr lang="en-US" dirty="0"/>
          </a:p>
          <a:p>
            <a:pPr marL="0" indent="0">
              <a:buFont typeface="Arial" pitchFamily="34" charset="0"/>
              <a:buNone/>
              <a:tabLst>
                <a:tab pos="714375" algn="l"/>
              </a:tabLst>
            </a:pPr>
            <a:r>
              <a:rPr lang="en-US" dirty="0"/>
              <a:t>	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" r="13774"/>
          <a:stretch/>
        </p:blipFill>
        <p:spPr>
          <a:xfrm>
            <a:off x="154766" y="3419477"/>
            <a:ext cx="2414618" cy="226503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84" y="3419477"/>
            <a:ext cx="4707257" cy="2265038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6" r="15175"/>
          <a:stretch/>
        </p:blipFill>
        <p:spPr>
          <a:xfrm>
            <a:off x="7276641" y="3419477"/>
            <a:ext cx="1600232" cy="2265038"/>
          </a:xfrm>
          <a:prstGeom prst="rect">
            <a:avLst/>
          </a:prstGeom>
        </p:spPr>
      </p:pic>
      <p:sp>
        <p:nvSpPr>
          <p:cNvPr id="17" name="Inhaltsplatzhalter 1"/>
          <p:cNvSpPr txBox="1">
            <a:spLocks/>
          </p:cNvSpPr>
          <p:nvPr/>
        </p:nvSpPr>
        <p:spPr bwMode="auto">
          <a:xfrm>
            <a:off x="0" y="5748298"/>
            <a:ext cx="2724150" cy="833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16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04000" indent="-228600" algn="l" rtl="0" eaLnBrk="1" fontAlgn="base" hangingPunct="1">
              <a:spcBef>
                <a:spcPts val="325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eaLnBrk="1" fontAlgn="base" hangingPunct="1">
              <a:spcBef>
                <a:spcPts val="35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fontAlgn="base" hangingPunct="1">
              <a:spcBef>
                <a:spcPts val="35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fontAlgn="base" hangingPunct="1">
              <a:spcBef>
                <a:spcPts val="35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None/>
              <a:tabLst>
                <a:tab pos="1885950" algn="l"/>
              </a:tabLst>
            </a:pPr>
            <a:r>
              <a:rPr lang="en-US" sz="2000" dirty="0">
                <a:solidFill>
                  <a:schemeClr val="tx2"/>
                </a:solidFill>
              </a:rPr>
              <a:t>RF </a:t>
            </a:r>
            <a:r>
              <a:rPr lang="en-US" sz="2000">
                <a:solidFill>
                  <a:schemeClr val="tx2"/>
                </a:solidFill>
              </a:rPr>
              <a:t>coil measurements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8" name="Inhaltsplatzhalter 1"/>
          <p:cNvSpPr txBox="1">
            <a:spLocks/>
          </p:cNvSpPr>
          <p:nvPr/>
        </p:nvSpPr>
        <p:spPr bwMode="auto">
          <a:xfrm>
            <a:off x="3724275" y="5748298"/>
            <a:ext cx="2724150" cy="833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16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04000" indent="-228600" algn="l" rtl="0" eaLnBrk="1" fontAlgn="base" hangingPunct="1">
              <a:spcBef>
                <a:spcPts val="325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eaLnBrk="1" fontAlgn="base" hangingPunct="1">
              <a:spcBef>
                <a:spcPts val="35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fontAlgn="base" hangingPunct="1">
              <a:spcBef>
                <a:spcPts val="35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fontAlgn="base" hangingPunct="1">
              <a:spcBef>
                <a:spcPts val="35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None/>
              <a:tabLst>
                <a:tab pos="1885950" algn="l"/>
              </a:tabLst>
            </a:pPr>
            <a:r>
              <a:rPr lang="en-US" sz="2000" dirty="0">
                <a:solidFill>
                  <a:schemeClr val="tx2"/>
                </a:solidFill>
              </a:rPr>
              <a:t>TEM Cell</a:t>
            </a:r>
          </a:p>
        </p:txBody>
      </p:sp>
      <p:sp>
        <p:nvSpPr>
          <p:cNvPr id="19" name="Inhaltsplatzhalter 1"/>
          <p:cNvSpPr txBox="1">
            <a:spLocks/>
          </p:cNvSpPr>
          <p:nvPr/>
        </p:nvSpPr>
        <p:spPr bwMode="auto">
          <a:xfrm>
            <a:off x="6723560" y="5748298"/>
            <a:ext cx="2724150" cy="833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16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04000" indent="-228600" algn="l" rtl="0" eaLnBrk="1" fontAlgn="base" hangingPunct="1">
              <a:spcBef>
                <a:spcPts val="325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eaLnBrk="1" fontAlgn="base" hangingPunct="1">
              <a:spcBef>
                <a:spcPts val="35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fontAlgn="base" hangingPunct="1">
              <a:spcBef>
                <a:spcPts val="35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fontAlgn="base" hangingPunct="1">
              <a:spcBef>
                <a:spcPts val="35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spcBef>
                <a:spcPts val="0"/>
              </a:spcBef>
              <a:buNone/>
              <a:tabLst>
                <a:tab pos="1885950" algn="l"/>
              </a:tabLst>
            </a:pPr>
            <a:r>
              <a:rPr lang="en-US" sz="2000" dirty="0">
                <a:solidFill>
                  <a:schemeClr val="tx2"/>
                </a:solidFill>
              </a:rPr>
              <a:t>Pickup </a:t>
            </a:r>
            <a:r>
              <a:rPr lang="en-US" sz="2000">
                <a:solidFill>
                  <a:schemeClr val="tx2"/>
                </a:solidFill>
              </a:rPr>
              <a:t>loop </a:t>
            </a:r>
          </a:p>
          <a:p>
            <a:pPr marL="0" indent="0" algn="ctr">
              <a:spcBef>
                <a:spcPts val="0"/>
              </a:spcBef>
              <a:buNone/>
              <a:tabLst>
                <a:tab pos="1885950" algn="l"/>
              </a:tabLst>
            </a:pPr>
            <a:r>
              <a:rPr lang="en-US" sz="2000">
                <a:solidFill>
                  <a:schemeClr val="tx2"/>
                </a:solidFill>
              </a:rPr>
              <a:t>calibration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204281" y="6429375"/>
            <a:ext cx="8735438" cy="313045"/>
          </a:xfrm>
          <a:prstGeom prst="rect">
            <a:avLst/>
          </a:prstGeom>
        </p:spPr>
        <p:txBody>
          <a:bodyPr vert="horz" wrap="square" lIns="45720" rIns="45720" rtlCol="0">
            <a:normAutofit/>
          </a:bodyPr>
          <a:lstStyle/>
          <a:p>
            <a:pPr marR="64008" fontAlgn="auto">
              <a:spcAft>
                <a:spcPts val="0"/>
              </a:spcAft>
            </a:pPr>
            <a:r>
              <a:rPr lang="en-US" sz="1400" baseline="30000" dirty="0">
                <a:solidFill>
                  <a:schemeClr val="tx2"/>
                </a:solidFill>
              </a:rPr>
              <a:t>11</a:t>
            </a:r>
            <a:r>
              <a:rPr lang="de-DE" sz="1400" dirty="0">
                <a:solidFill>
                  <a:schemeClr val="tx2"/>
                </a:solidFill>
                <a:latin typeface="+mn-lt"/>
                <a:cs typeface="+mn-cs"/>
              </a:rPr>
              <a:t> Klepsch T, et al., </a:t>
            </a:r>
            <a:r>
              <a:rPr lang="de-DE" sz="1400" dirty="0" err="1">
                <a:solidFill>
                  <a:schemeClr val="tx2"/>
                </a:solidFill>
                <a:latin typeface="+mn-lt"/>
                <a:cs typeface="+mn-cs"/>
              </a:rPr>
              <a:t>Biomed</a:t>
            </a:r>
            <a:r>
              <a:rPr lang="de-DE" sz="1400" dirty="0">
                <a:solidFill>
                  <a:schemeClr val="tx2"/>
                </a:solidFill>
                <a:latin typeface="+mn-lt"/>
                <a:cs typeface="+mn-cs"/>
              </a:rPr>
              <a:t> Tech, 2012; 57:119-122</a:t>
            </a:r>
          </a:p>
        </p:txBody>
      </p:sp>
    </p:spTree>
    <p:extLst>
      <p:ext uri="{BB962C8B-B14F-4D97-AF65-F5344CB8AC3E}">
        <p14:creationId xmlns:p14="http://schemas.microsoft.com/office/powerpoint/2010/main" val="2050448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2" y="2766264"/>
            <a:ext cx="8786812" cy="3401921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Comparison Measurements vs. Simulations</a:t>
            </a:r>
          </a:p>
        </p:txBody>
      </p:sp>
      <p:sp>
        <p:nvSpPr>
          <p:cNvPr id="5" name="Inhaltsplatzhalter 1"/>
          <p:cNvSpPr txBox="1">
            <a:spLocks/>
          </p:cNvSpPr>
          <p:nvPr/>
        </p:nvSpPr>
        <p:spPr bwMode="auto">
          <a:xfrm>
            <a:off x="214282" y="1000108"/>
            <a:ext cx="8786874" cy="1771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16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04000" indent="-228600" algn="l" rtl="0" eaLnBrk="1" fontAlgn="base" hangingPunct="1">
              <a:spcBef>
                <a:spcPts val="325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eaLnBrk="1" fontAlgn="base" hangingPunct="1">
              <a:spcBef>
                <a:spcPts val="35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fontAlgn="base" hangingPunct="1">
              <a:spcBef>
                <a:spcPts val="35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fontAlgn="base" hangingPunct="1">
              <a:spcBef>
                <a:spcPts val="35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tabLst>
                <a:tab pos="714375" algn="l"/>
              </a:tabLst>
            </a:pPr>
            <a:r>
              <a:rPr lang="en-US" dirty="0"/>
              <a:t>Absolute and normalized comparison of simulated and measured</a:t>
            </a:r>
            <a:br>
              <a:rPr lang="en-US" dirty="0"/>
            </a:br>
            <a:r>
              <a:rPr lang="en-US" dirty="0"/>
              <a:t>B</a:t>
            </a:r>
            <a:r>
              <a:rPr lang="en-US" baseline="-25000" dirty="0"/>
              <a:t>1</a:t>
            </a:r>
            <a:r>
              <a:rPr lang="en-US" baseline="30000" dirty="0"/>
              <a:t>+</a:t>
            </a:r>
            <a:r>
              <a:rPr lang="en-US" dirty="0"/>
              <a:t> values of RF coil</a:t>
            </a:r>
          </a:p>
          <a:p>
            <a:pPr>
              <a:tabLst>
                <a:tab pos="714375" algn="l"/>
              </a:tabLst>
            </a:pPr>
            <a:r>
              <a:rPr lang="en-US"/>
              <a:t>Absolute difference: </a:t>
            </a:r>
            <a:r>
              <a:rPr lang="en-US" dirty="0"/>
              <a:t>-</a:t>
            </a:r>
            <a:r>
              <a:rPr lang="en-US"/>
              <a:t>5.1±4.2% (mean±std)</a:t>
            </a:r>
            <a:endParaRPr lang="en-US" dirty="0"/>
          </a:p>
          <a:p>
            <a:pPr>
              <a:tabLst>
                <a:tab pos="714375" algn="l"/>
              </a:tabLst>
            </a:pPr>
            <a:r>
              <a:rPr lang="en-US"/>
              <a:t>Normalized difference: 1.2±4.5% (mean±std)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65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</a:t>
            </a:r>
            <a:r>
              <a:rPr lang="en-US"/>
              <a:t>– COSI </a:t>
            </a:r>
            <a:r>
              <a:rPr lang="en-US" dirty="0"/>
              <a:t>Transmission/Reception System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61" y="1171075"/>
            <a:ext cx="5656997" cy="5083754"/>
          </a:xfrm>
          <a:prstGeom prst="rect">
            <a:avLst/>
          </a:prstGeom>
        </p:spPr>
      </p:pic>
      <p:sp>
        <p:nvSpPr>
          <p:cNvPr id="5" name="Inhaltsplatzhalter 1"/>
          <p:cNvSpPr txBox="1">
            <a:spLocks/>
          </p:cNvSpPr>
          <p:nvPr/>
        </p:nvSpPr>
        <p:spPr bwMode="auto">
          <a:xfrm>
            <a:off x="214282" y="1000108"/>
            <a:ext cx="3635823" cy="5111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16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04000" indent="-228600" algn="l" rtl="0" eaLnBrk="1" fontAlgn="base" hangingPunct="1">
              <a:spcBef>
                <a:spcPts val="325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eaLnBrk="1" fontAlgn="base" hangingPunct="1">
              <a:spcBef>
                <a:spcPts val="35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fontAlgn="base" hangingPunct="1">
              <a:spcBef>
                <a:spcPts val="35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fontAlgn="base" hangingPunct="1">
              <a:spcBef>
                <a:spcPts val="35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None/>
              <a:tabLst>
                <a:tab pos="714375" algn="l"/>
                <a:tab pos="3048000" algn="l"/>
                <a:tab pos="5114925" algn="l"/>
              </a:tabLst>
            </a:pPr>
            <a:r>
              <a:rPr lang="en-US" dirty="0"/>
              <a:t>SDR:</a:t>
            </a:r>
          </a:p>
          <a:p>
            <a:pPr lvl="1">
              <a:buFont typeface="Wingdings" panose="05000000000000000000" pitchFamily="2" charset="2"/>
              <a:buChar char="§"/>
              <a:tabLst>
                <a:tab pos="714375" algn="l"/>
                <a:tab pos="3048000" algn="l"/>
                <a:tab pos="5114925" algn="l"/>
              </a:tabLst>
            </a:pPr>
            <a:r>
              <a:rPr lang="en-US" dirty="0"/>
              <a:t>f=0-30MHz</a:t>
            </a:r>
          </a:p>
          <a:p>
            <a:pPr marL="0" indent="0">
              <a:buNone/>
              <a:tabLst>
                <a:tab pos="352425" algn="l"/>
                <a:tab pos="714375" algn="l"/>
                <a:tab pos="3048000" algn="l"/>
                <a:tab pos="5114925" algn="l"/>
              </a:tabLst>
            </a:pPr>
            <a:r>
              <a:rPr lang="en-US" dirty="0"/>
              <a:t>RFPA:</a:t>
            </a:r>
          </a:p>
          <a:p>
            <a:pPr lvl="1">
              <a:buFont typeface="Wingdings" panose="05000000000000000000" pitchFamily="2" charset="2"/>
              <a:buChar char="§"/>
              <a:tabLst>
                <a:tab pos="714375" algn="l"/>
                <a:tab pos="3048000" algn="l"/>
                <a:tab pos="5114925" algn="l"/>
              </a:tabLst>
            </a:pPr>
            <a:r>
              <a:rPr lang="en-US" dirty="0"/>
              <a:t>f=1.8-54MHz</a:t>
            </a:r>
          </a:p>
          <a:p>
            <a:pPr lvl="1">
              <a:buFont typeface="Wingdings" panose="05000000000000000000" pitchFamily="2" charset="2"/>
              <a:buChar char="§"/>
              <a:tabLst>
                <a:tab pos="714375" algn="l"/>
                <a:tab pos="3048000" algn="l"/>
                <a:tab pos="5114925" algn="l"/>
              </a:tabLst>
            </a:pPr>
            <a:r>
              <a:rPr lang="en-US" dirty="0"/>
              <a:t>P</a:t>
            </a:r>
            <a:r>
              <a:rPr lang="en-US" baseline="-25000" dirty="0"/>
              <a:t>out</a:t>
            </a:r>
            <a:r>
              <a:rPr lang="en-US" dirty="0"/>
              <a:t>=1kW (peak)</a:t>
            </a:r>
          </a:p>
          <a:p>
            <a:pPr marL="0" lvl="1" indent="0">
              <a:buNone/>
              <a:tabLst>
                <a:tab pos="714375" algn="l"/>
                <a:tab pos="3048000" algn="l"/>
                <a:tab pos="5114925" algn="l"/>
              </a:tabLst>
            </a:pPr>
            <a:r>
              <a:rPr lang="en-US" sz="2400" dirty="0"/>
              <a:t>RF coil:</a:t>
            </a:r>
          </a:p>
          <a:p>
            <a:pPr lvl="1">
              <a:buFont typeface="Wingdings" panose="05000000000000000000" pitchFamily="2" charset="2"/>
              <a:buChar char="§"/>
              <a:tabLst>
                <a:tab pos="714375" algn="l"/>
                <a:tab pos="3048000" algn="l"/>
                <a:tab pos="5114925" algn="l"/>
              </a:tabLst>
            </a:pPr>
            <a:r>
              <a:rPr lang="en-US" dirty="0"/>
              <a:t>l=200mm</a:t>
            </a:r>
          </a:p>
          <a:p>
            <a:pPr lvl="1">
              <a:buFont typeface="Wingdings" panose="05000000000000000000" pitchFamily="2" charset="2"/>
              <a:buChar char="§"/>
              <a:tabLst>
                <a:tab pos="714375" algn="l"/>
                <a:tab pos="3048000" algn="l"/>
                <a:tab pos="5114925" algn="l"/>
              </a:tabLst>
            </a:pPr>
            <a:r>
              <a:rPr lang="en-US" dirty="0"/>
              <a:t>d=96mm</a:t>
            </a:r>
            <a:endParaRPr lang="en-US" sz="2400" dirty="0"/>
          </a:p>
          <a:p>
            <a:pPr marL="0" lvl="1" indent="0">
              <a:buNone/>
              <a:tabLst>
                <a:tab pos="714375" algn="l"/>
                <a:tab pos="3048000" algn="l"/>
                <a:tab pos="5114925" algn="l"/>
              </a:tabLst>
            </a:pPr>
            <a:r>
              <a:rPr lang="en-US" sz="2400" dirty="0"/>
              <a:t>T/R switch</a:t>
            </a:r>
            <a:r>
              <a:rPr lang="en-US" sz="2400" baseline="30000" dirty="0"/>
              <a:t>12</a:t>
            </a:r>
            <a:r>
              <a:rPr lang="en-US" sz="2400" dirty="0"/>
              <a:t>:</a:t>
            </a:r>
          </a:p>
          <a:p>
            <a:pPr lvl="1">
              <a:buFont typeface="Wingdings" panose="05000000000000000000" pitchFamily="2" charset="2"/>
              <a:buChar char="§"/>
              <a:tabLst>
                <a:tab pos="714375" algn="l"/>
                <a:tab pos="3048000" algn="l"/>
                <a:tab pos="5114925" algn="l"/>
              </a:tabLst>
            </a:pPr>
            <a:r>
              <a:rPr lang="en-US" dirty="0"/>
              <a:t>f=3-5MHz</a:t>
            </a:r>
          </a:p>
          <a:p>
            <a:pPr lvl="1">
              <a:buFont typeface="Wingdings" panose="05000000000000000000" pitchFamily="2" charset="2"/>
              <a:buChar char="§"/>
              <a:tabLst>
                <a:tab pos="714375" algn="l"/>
                <a:tab pos="3048000" algn="l"/>
                <a:tab pos="5114925" algn="l"/>
              </a:tabLst>
            </a:pPr>
            <a:r>
              <a:rPr lang="en-US" dirty="0" err="1"/>
              <a:t>P</a:t>
            </a:r>
            <a:r>
              <a:rPr lang="en-US" baseline="-25000" dirty="0" err="1"/>
              <a:t>in_max</a:t>
            </a:r>
            <a:r>
              <a:rPr lang="en-US" dirty="0"/>
              <a:t>=1.3kW</a:t>
            </a:r>
          </a:p>
          <a:p>
            <a:pPr marL="0" lvl="1" indent="0">
              <a:buNone/>
              <a:tabLst>
                <a:tab pos="714375" algn="l"/>
                <a:tab pos="3048000" algn="l"/>
                <a:tab pos="5114925" algn="l"/>
              </a:tabLst>
            </a:pPr>
            <a:r>
              <a:rPr lang="en-US" sz="2400" dirty="0"/>
              <a:t>Preamplifier</a:t>
            </a:r>
            <a:r>
              <a:rPr lang="en-US" sz="2400" baseline="30000" dirty="0"/>
              <a:t>13</a:t>
            </a:r>
            <a:r>
              <a:rPr lang="en-US" sz="2400" dirty="0"/>
              <a:t>:</a:t>
            </a:r>
          </a:p>
          <a:p>
            <a:pPr lvl="1">
              <a:buFont typeface="Wingdings" panose="05000000000000000000" pitchFamily="2" charset="2"/>
              <a:buChar char="§"/>
              <a:tabLst>
                <a:tab pos="714375" algn="l"/>
                <a:tab pos="3048000" algn="l"/>
                <a:tab pos="5114925" algn="l"/>
              </a:tabLst>
            </a:pPr>
            <a:r>
              <a:rPr lang="en-US" dirty="0"/>
              <a:t>f=150kHz-30MHz</a:t>
            </a:r>
          </a:p>
          <a:p>
            <a:pPr lvl="1">
              <a:buFont typeface="Wingdings" panose="05000000000000000000" pitchFamily="2" charset="2"/>
              <a:buChar char="§"/>
              <a:tabLst>
                <a:tab pos="714375" algn="l"/>
                <a:tab pos="3048000" algn="l"/>
                <a:tab pos="5114925" algn="l"/>
              </a:tabLst>
            </a:pPr>
            <a:r>
              <a:rPr lang="en-US" dirty="0"/>
              <a:t>Gain=18-20dB</a:t>
            </a:r>
          </a:p>
          <a:p>
            <a:pPr lvl="1">
              <a:buFont typeface="Wingdings" panose="05000000000000000000" pitchFamily="2" charset="2"/>
              <a:buChar char="§"/>
              <a:tabLst>
                <a:tab pos="714375" algn="l"/>
                <a:tab pos="3048000" algn="l"/>
                <a:tab pos="5114925" algn="l"/>
              </a:tabLst>
            </a:pPr>
            <a:r>
              <a:rPr lang="en-US" dirty="0"/>
              <a:t>Noise figure=1-2dB</a:t>
            </a:r>
          </a:p>
          <a:p>
            <a:pPr marL="0" lvl="1" indent="0">
              <a:buNone/>
              <a:tabLst>
                <a:tab pos="714375" algn="l"/>
                <a:tab pos="3048000" algn="l"/>
                <a:tab pos="5114925" algn="l"/>
              </a:tabLst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  <a:tabLst>
                <a:tab pos="714375" algn="l"/>
                <a:tab pos="3048000" algn="l"/>
                <a:tab pos="5114925" algn="l"/>
              </a:tabLst>
            </a:pPr>
            <a:endParaRPr lang="en-US" dirty="0"/>
          </a:p>
          <a:p>
            <a:pPr marL="0" indent="0">
              <a:buNone/>
              <a:tabLst>
                <a:tab pos="714375" algn="l"/>
                <a:tab pos="3048000" algn="l"/>
                <a:tab pos="5114925" algn="l"/>
              </a:tabLst>
            </a:pPr>
            <a:br>
              <a:rPr lang="en-US" dirty="0"/>
            </a:br>
            <a:r>
              <a:rPr lang="en-US" dirty="0"/>
              <a:t>	</a:t>
            </a:r>
            <a:br>
              <a:rPr lang="en-US" dirty="0"/>
            </a:br>
            <a:r>
              <a:rPr lang="en-US" dirty="0"/>
              <a:t>	</a:t>
            </a:r>
            <a:endParaRPr lang="de-DE" dirty="0">
              <a:sym typeface="Wingdings" panose="05000000000000000000" pitchFamily="2" charset="2"/>
            </a:endParaRPr>
          </a:p>
          <a:p>
            <a:pPr>
              <a:tabLst>
                <a:tab pos="714375" algn="l"/>
              </a:tabLst>
            </a:pPr>
            <a:endParaRPr lang="de-DE" dirty="0">
              <a:sym typeface="Wingdings" panose="05000000000000000000" pitchFamily="2" charset="2"/>
            </a:endParaRPr>
          </a:p>
          <a:p>
            <a:pPr>
              <a:tabLst>
                <a:tab pos="714375" algn="l"/>
              </a:tabLst>
            </a:pPr>
            <a:endParaRPr lang="en-US" dirty="0"/>
          </a:p>
          <a:p>
            <a:pPr marL="0" indent="0">
              <a:buFont typeface="Arial" pitchFamily="34" charset="0"/>
              <a:buNone/>
              <a:tabLst>
                <a:tab pos="714375" algn="l"/>
              </a:tabLst>
            </a:pPr>
            <a:r>
              <a:rPr lang="en-US" dirty="0"/>
              <a:t>	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204281" y="6429375"/>
            <a:ext cx="8735438" cy="313045"/>
          </a:xfrm>
          <a:prstGeom prst="rect">
            <a:avLst/>
          </a:prstGeom>
        </p:spPr>
        <p:txBody>
          <a:bodyPr vert="horz" wrap="square" lIns="45720" rIns="45720" rtlCol="0">
            <a:normAutofit/>
          </a:bodyPr>
          <a:lstStyle/>
          <a:p>
            <a:pPr marR="64008" fontAlgn="auto">
              <a:spcAft>
                <a:spcPts val="0"/>
              </a:spcAft>
            </a:pPr>
            <a:r>
              <a:rPr lang="en-US" sz="1400" baseline="30000" dirty="0">
                <a:solidFill>
                  <a:schemeClr val="tx2"/>
                </a:solidFill>
              </a:rPr>
              <a:t>12</a:t>
            </a:r>
            <a:r>
              <a:rPr lang="de-DE" sz="1400" dirty="0">
                <a:solidFill>
                  <a:schemeClr val="tx2"/>
                </a:solidFill>
                <a:latin typeface="+mn-lt"/>
                <a:cs typeface="+mn-cs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+mn-lt"/>
                <a:cs typeface="+mn-cs"/>
              </a:rPr>
              <a:t>NMR Service GmbH, Erfurt, Germany           </a:t>
            </a:r>
            <a:r>
              <a:rPr lang="en-US" sz="1400" baseline="30000" dirty="0">
                <a:solidFill>
                  <a:schemeClr val="tx2"/>
                </a:solidFill>
                <a:latin typeface="+mn-lt"/>
                <a:cs typeface="+mn-cs"/>
              </a:rPr>
              <a:t>13</a:t>
            </a:r>
            <a:r>
              <a:rPr lang="en-US" sz="1400" dirty="0">
                <a:solidFill>
                  <a:schemeClr val="tx2"/>
                </a:solidFill>
                <a:latin typeface="+mn-lt"/>
                <a:cs typeface="+mn-cs"/>
              </a:rPr>
              <a:t> LNA4HF, 9A4QV, (2016, 15. Nov.) Available: </a:t>
            </a:r>
            <a:r>
              <a:rPr lang="en-US" sz="1400" dirty="0">
                <a:solidFill>
                  <a:schemeClr val="tx2"/>
                </a:solidFill>
                <a:latin typeface="+mn-lt"/>
                <a:cs typeface="+mn-cs"/>
                <a:hlinkClick r:id="rId4"/>
              </a:rPr>
              <a:t>http://lna4hf.blogspot.de/</a:t>
            </a:r>
            <a:r>
              <a:rPr lang="en-US" sz="1400" dirty="0">
                <a:solidFill>
                  <a:schemeClr val="tx2"/>
                </a:solidFill>
                <a:latin typeface="+mn-lt"/>
                <a:cs typeface="+mn-cs"/>
              </a:rPr>
              <a:t> </a:t>
            </a:r>
            <a:endParaRPr lang="de-DE" sz="1400" dirty="0">
              <a:solidFill>
                <a:schemeClr val="tx2"/>
              </a:solidFill>
              <a:latin typeface="+mn-lt"/>
              <a:cs typeface="+mn-cs"/>
            </a:endParaRPr>
          </a:p>
        </p:txBody>
      </p:sp>
      <p:pic>
        <p:nvPicPr>
          <p:cNvPr id="10" name="Picture 2" descr="C:\Users\lwinter\Google Drive\Work\COSI Update 30.01.2017\IMG_20170112_1441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04" y="1076455"/>
            <a:ext cx="7107936" cy="533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24342" y="4471640"/>
            <a:ext cx="2945853" cy="1868862"/>
          </a:xfrm>
          <a:prstGeom prst="rect">
            <a:avLst/>
          </a:prstGeom>
          <a:solidFill>
            <a:schemeClr val="bg1"/>
          </a:solidFill>
        </p:spPr>
        <p:txBody>
          <a:bodyPr vert="horz" wrap="none" lIns="45720" rIns="45720" rtlCol="0">
            <a:normAutofit fontScale="85000" lnSpcReduction="20000"/>
          </a:bodyPr>
          <a:lstStyle/>
          <a:p>
            <a:pPr marL="0" marR="64008" indent="0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</a:pPr>
            <a:r>
              <a:rPr lang="de-DE" sz="2000" dirty="0">
                <a:solidFill>
                  <a:schemeClr val="tx2"/>
                </a:solidFill>
                <a:latin typeface="+mn-lt"/>
                <a:cs typeface="+mn-cs"/>
              </a:rPr>
              <a:t>Desktop MR (B0=0.08T) </a:t>
            </a:r>
            <a:r>
              <a:rPr lang="de-DE" sz="2000" dirty="0" err="1">
                <a:solidFill>
                  <a:schemeClr val="tx2"/>
                </a:solidFill>
                <a:latin typeface="+mn-lt"/>
                <a:cs typeface="+mn-cs"/>
              </a:rPr>
              <a:t>cost</a:t>
            </a:r>
            <a:r>
              <a:rPr lang="de-DE" sz="2000" dirty="0">
                <a:solidFill>
                  <a:schemeClr val="tx2"/>
                </a:solidFill>
                <a:latin typeface="+mn-lt"/>
                <a:cs typeface="+mn-cs"/>
              </a:rPr>
              <a:t>:</a:t>
            </a:r>
          </a:p>
          <a:p>
            <a:pPr marL="0" marR="64008" indent="0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~160 USD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magnet</a:t>
            </a:r>
            <a:endParaRPr kumimoji="0" lang="de-DE" sz="2000" b="0" i="0" u="none" strike="noStrike" kern="1200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64008" indent="0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</a:pPr>
            <a:r>
              <a:rPr lang="de-DE" sz="2000" noProof="0" dirty="0">
                <a:solidFill>
                  <a:schemeClr val="tx2"/>
                </a:solidFill>
                <a:latin typeface="+mn-lt"/>
                <a:cs typeface="+mn-cs"/>
              </a:rPr>
              <a:t>~1600 USD </a:t>
            </a:r>
            <a:r>
              <a:rPr lang="de-DE" sz="2000" noProof="0" dirty="0" err="1">
                <a:solidFill>
                  <a:schemeClr val="tx2"/>
                </a:solidFill>
                <a:latin typeface="+mn-lt"/>
                <a:cs typeface="+mn-cs"/>
              </a:rPr>
              <a:t>for</a:t>
            </a:r>
            <a:r>
              <a:rPr lang="de-DE" sz="2000" noProof="0" dirty="0">
                <a:solidFill>
                  <a:schemeClr val="tx2"/>
                </a:solidFill>
                <a:latin typeface="+mn-lt"/>
                <a:cs typeface="+mn-cs"/>
              </a:rPr>
              <a:t> 1kW RFPA</a:t>
            </a:r>
          </a:p>
          <a:p>
            <a:pPr marL="0" marR="64008" indent="0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</a:pPr>
            <a:r>
              <a:rPr kumimoji="0" lang="de-DE" sz="2000" b="0" i="0" u="none" strike="noStrike" kern="1200" cap="none" spc="0" normalizeH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~1000 USD </a:t>
            </a:r>
            <a:r>
              <a:rPr kumimoji="0" lang="de-DE" sz="2000" b="0" i="0" u="none" strike="noStrike" kern="1200" cap="none" spc="0" normalizeH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de-DE" sz="2000" b="0" i="0" u="none" strike="noStrike" kern="1200" cap="none" spc="0" normalizeH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SDR</a:t>
            </a:r>
          </a:p>
          <a:p>
            <a:pPr marL="0" marR="64008" indent="0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</a:pP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~400 USD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T/R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switch</a:t>
            </a:r>
            <a:endParaRPr kumimoji="0" lang="de-DE" sz="2000" b="0" i="0" u="none" strike="noStrike" kern="1200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64008" indent="0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</a:pPr>
            <a:r>
              <a:rPr lang="de-DE" sz="2000" dirty="0">
                <a:solidFill>
                  <a:schemeClr val="tx2"/>
                </a:solidFill>
                <a:latin typeface="+mn-lt"/>
                <a:cs typeface="+mn-cs"/>
              </a:rPr>
              <a:t>~30 USD </a:t>
            </a:r>
            <a:r>
              <a:rPr lang="de-DE" sz="2000" dirty="0" err="1">
                <a:solidFill>
                  <a:schemeClr val="tx2"/>
                </a:solidFill>
                <a:latin typeface="+mn-lt"/>
                <a:cs typeface="+mn-cs"/>
              </a:rPr>
              <a:t>for</a:t>
            </a:r>
            <a:r>
              <a:rPr lang="de-DE" sz="2000" dirty="0">
                <a:solidFill>
                  <a:schemeClr val="tx2"/>
                </a:solidFill>
                <a:latin typeface="+mn-lt"/>
                <a:cs typeface="+mn-cs"/>
              </a:rPr>
              <a:t> LNA</a:t>
            </a:r>
          </a:p>
          <a:p>
            <a:pPr marL="0" marR="64008" indent="0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</a:pP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&lt;4000 USD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complete</a:t>
            </a:r>
            <a:r>
              <a:rPr kumimoji="0" lang="de-DE" sz="20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2000" b="0" i="0" u="none" strike="noStrike" kern="1200" cap="none" spc="0" normalizeH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system</a:t>
            </a:r>
            <a:endParaRPr kumimoji="0" lang="de-DE" sz="2000" b="0" i="0" u="none" strike="noStrike" kern="1200" cap="none" spc="0" normalizeH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64008" indent="0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</a:pP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87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dirty="0"/>
              <a:t>SDR is capable of producing arbitrary shaped RF pulses, un/blanking the RFPA, recording acquired data and controlling rotated gradient fields (f=0-30MHz)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dirty="0"/>
              <a:t>RFPA (f=1.8-54MHz, </a:t>
            </a:r>
            <a:r>
              <a:rPr lang="en-US" dirty="0" err="1"/>
              <a:t>P</a:t>
            </a:r>
            <a:r>
              <a:rPr lang="en-US" baseline="-25000" dirty="0" err="1"/>
              <a:t>max</a:t>
            </a:r>
            <a:r>
              <a:rPr lang="en-US" dirty="0"/>
              <a:t>=1kW)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dirty="0"/>
              <a:t>All project related files will be made available open source</a:t>
            </a: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dirty="0"/>
              <a:t>Step by step towards a fully open source desktop MR system for research, education and the clinic	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187" y="5186681"/>
            <a:ext cx="2268631" cy="109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52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AutoShape 6" descr="data:image/jpg;base64,/9j/4AAQSkZJRgABAQAAAQABAAD/2wBDAAkGBwgHBgkIBwgKCgkLDRYPDQwMDRsUFRAWIB0iIiAdHx8kKDQsJCYxJx8fLT0tMTU3Ojo6Iys/RD84QzQ5Ojf/2wBDAQoKCg0MDRoPDxo3JR8lNzc3Nzc3Nzc3Nzc3Nzc3Nzc3Nzc3Nzc3Nzc3Nzc3Nzc3Nzc3Nzc3Nzc3Nzc3Nzc3Nzf/wAARCABiAJYDASIAAhEBAxEB/8QAHAAAAgIDAQEAAAAAAAAAAAAAAAcBBgMFCAIE/8QASRAAAQMBAwQLDAcIAwEAAAAAAQACAwQFBhESITFRBxcyVGFxgZGTsbITFCIzN0FTcoSS0dIWNDZVc3ShFSNCUpTB4fAkQ0Ri/8QAGgEAAwEBAQEAAAAAAAAAAAAABAUGAAIDAf/EAC4RAAIBAwEGBQQDAQEAAAAAAAABAgMEETEFITNBUnESExQVMiJRYaE0keFCgf/aAAwDAQACEQMRAD8AeKFGdGdYxKoOy6cLMoMN8HslX3Oqrf6wa636KkioBHlRSl7u6OyRhkkal72slGtFy0BryLnQlGKyxO4nWedGJ1nnVt2ure/lpOmPwUbXVvaqTpv8J96qj1InPR3HQyp4nWedGJ1nnVs2ure1UnT/AOFDtjy3mtJIpcAMfHf4W9VR6kb0dx0MqmJ1nnRidZ51CEQCk4nWedGJ1nnVkpri29UwRzwwQGOVge3GYDMRiFl2vrxb3g6cLw9TR6kE+kr9DKtidZ50YnWedWja+vFvaDpwp2vrxb3g6cL56qj1I3pLjof9Gy2Iyf2rX4n/AM7e0mkqLsf3atOwq6qmtCKNjJIg1uRIHZ8cVeceNJL2cZ1m4vK3FBYQlCgoyWGShRjipQoaCEIWMc6OlkxP7x/vFHdZPSP94rw7dHjXqJhkkawYYucGjHhVXhIi8tk91k9I/wB4o7rJ6R/vFW/a2tv0tF0rvlRtbW36Wh6V3yof1Vv1IJ9Hc9LKi2eZpxbLIDrDyFvbHvlbVlvbhVOqYRpiqCXgjgOkL3alyLcs2EzOp2VEbRi4078st5MAeYKt8S7xRrx5NHD8+3lvymPG7N56G8EBMBMVQwYyQPPhN4RrHDz4LczeJf6p6lz7Z9bUWfWRVdJIY54nYtcOo6wdGCd9hWvFbliMrYgGlzCJGY7h4Gcf75sEnu7TyZKUdGPbK98+LjL5IRA0BCBoCE+WhNjQvpI+K4Nmuie9jv3GdriDuDqS178qt9T9K74pkX48n1mez9gpYoKxSdN92MNotqqsfZGfvyq31P0rvio78qt9T9K74r6bGsistqrNLQMY6UMLyHvyRgCB/cLd7Xt4PQU/Tj4L3nVoweJNJg0KNeovFBNornftXvqfpXfFHflXvqo6V3xVj2vbwegp+nHwWGsuPb9JA6Z1G2Rrc5EUgc7m8/IuVXoP/pHTt7lLLiz47OvRbdnPDoLRnc0fwSuMjTyO/smTdK+lPbhFLVNbTV2GZgPgyerw8HWk8RhjwL3FK+GVkkT3MkY4Oa5pwLSNBC5r2lOqtMP7ndve1aMtcr7HRQzhC010rZ/bdhwVbsBNuJmjzPGnnzHlQp+UXFuL5FPCSnFSjoxFu3R41mpPrcP4jetYXbo8ay0n1uD8RvWqmXxZGx+SOiMEYKQhShaEEApW7J1gRUVRFalIzIjqHlkzRoD8MQeXA48I4U01TNlWRjbuRscRlPqWZI4g4lFWc3GvHHMDv4RnbyzyFIr5sV1zmVFo0JPgSQ92aOEZj+hHMqGrbsZMc68MpGhtJITztCdXcU6Msk/ZSarxwVJCPMEIjkDcxnX48n1mez9gpYpnX48n1mez9gpYoKw4T7sP2jxV2Rctir7SS/lX9pqbiUexV9pJfyr+01NvFLto8d9hrsv+P/6yVBAKMVDnhoJcQAM5JQIxFRspWVDRWrBWQNDRVtcZANGW0jE8oI5lSla9kS3YbYtZkdI8PpqVpY140PcT4RHBmA5FVFSWikqMVLUk71xdeThoMrYjkeaW048TktkjcBwkEHshC2uxnZT6CwDUTNyZKx/dcDpDMMG/3PKhI7uSlXk4lDZQcbeKYoHbo8ay0n1uD8RvWsTt0eNAOGhUjWVglU8NM6NxRiudu7zemk98o74m9NJ75Sj2t9f6/wBHnvC6P3/g/LTtWisuAzV9RHCwaMo5zwAaSeJJ6+F433htBsjWujpYgRDGdOfS48Jw5MFoXFzzlPJcdZOJUIq2so0X4m8sCutoTrx8KWEATK2LrLfFZ9bacrSO7juUWPnaMcTz5uRVW6d2Kq36oEh0VEx372bDT/8ALdZ6k5YqeKkoRT07BHFFHksaNAAC8b+4WPKjrzCNm2snLzZacjnrzIQNAQma0FHMZ1+PJ9Zns/YKWKZ1+PJ9Zns/YKWKDsOG+7D9o8VdkZqSsqaKUy0dRLBIRkl8Ty04asQvs+kNtfetd/UP+K+ezbNrLUqDBZ9O6eUNLi1pAzZhjnPCFtPobeL7qm99nzL3nKin9bWfyDU412voTx+Mnx/SG2vvWu/qH/FYqq17Sq4jFVWhVTRnSySZxB5CVsfobeL7qm99nzLHNdK34YzJJZVRkjTk5LjzAkrlTt87mv0dOFzjen+zSq+3OuLJUvjrrZYGU4wcynOcyetqHBpPAqGQWuwIwcMxBGcFbu7V566wJ2iJ7paQnw6Zx8EjW3+U/wCla5jVlTxTZ9tZUoVE6q3DxaMloA0DUhfHZVpU1qUEVZRvy4pBiNYPnB4QhTbTTwyrUk1lHPzt0eNeo2GSRrG4YuIAx4V5dujxrLSfW4PxG9aqpPCyRa3tIt21rbfp6HpHfKja1tv09D0jvlTbCEi9wr/gpPa7f8ilbsaW1j4U9CB+I75VvbG2NaSnc2W1ak1Th/1RjIZynSf0V9QuJ31eSxnB3DZ1vB5xnuYqenipoWQwRsjjYMGsY0ANGoBTN4p/qnqWReJvFP8AVPUheYa1hHOg0BCBoCFVrQixnX48n1mez9gpYpnX48n1mez9gpYoOw4T7sP2jxV2Rc9ir7SS/lX9pqbWCUuxV9pJfyr+0xNtLdo8d9hrsv8AjruyMEYKUIEYlB2TbAhloXWxTsDKiEgTYDxjCcMTwg4Z9XIlenPsh1cVNdarZI4ZdRhFG3WSQf0AJSYT3Z0pOlv5Mm9qQjGv9PNby57HFvssupqqWqeRTSM7o0anggfqD+iFU6KGWeUshBLsknAas3xQtXtKU6jk3hmt7ytTpqMVlGB26PGstJ9bg/Eb1rG7dHjWSk+twfiN60dL4sXx+SOiQhQFKlC0BCELGBeJvFP9U9S9rxP4p/qnqX1anx6HOg0BCPMEKrWhFjOvx5PrM9n7BSxTOvx5P7M9n7BSxQdhwn3YftHirsjfXMtyCwLWkrKmKWRjoXRhseGOJLT5yNSu22bZe8q3mZ8yVaF3Vs6VWXilqeVG9q0Y+CGg1Ns2y95VvMz5ljn2TqARnvez6p0nmD3NaOcE9SV6F5+30Psevudx91/RtLwW9W29Wd3rHgNaMI4mZmsHBw8K1aFa7qXLrLYkZUVjH01AM5c4YPkGpo1cPMiJSp0Ib9yQNGFW4qbt7Zudi2xC5tTalTGDG8dxhDhus4LjzgDkKExaWnipaeOCnjbHFG0NYxozNAQp6tXlVm5FPQto0qagJw0dLif+NDp9GFkp6SmFRERTwjw2/wAA1oQnkviyeh8kOMaFKEKdKlAhCFjAsc/iX+qUIX1anx6HPWAzZgoLRgcw0akIVUtCM5jXvFHHJcuzmyMa9uTDmcMRuFSu86Xe0PRhCEutPg+7Gt7xF2Qd50u9oejCO86Xe0PRhCEUBh3nS72h6MI7zpd7Q9GEIWMWi5Fn0LqiR7qOnL2DFrjE3FvFmV/boQhKL35jrZ3wZKEIQQx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4276" name="TextBox 15"/>
          <p:cNvSpPr txBox="1">
            <a:spLocks noChangeArrowheads="1"/>
          </p:cNvSpPr>
          <p:nvPr/>
        </p:nvSpPr>
        <p:spPr bwMode="auto">
          <a:xfrm>
            <a:off x="285750" y="142875"/>
            <a:ext cx="757237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45720" rIns="45720"/>
          <a:lstStyle/>
          <a:p>
            <a:pPr>
              <a:spcBef>
                <a:spcPts val="400"/>
              </a:spcBef>
              <a:buSzPct val="100000"/>
              <a:buFont typeface="Arial" pitchFamily="34" charset="0"/>
              <a:buNone/>
            </a:pPr>
            <a:r>
              <a:rPr lang="en-US" sz="3600" b="1">
                <a:solidFill>
                  <a:srgbClr val="003E6E"/>
                </a:solidFill>
                <a:latin typeface="Calibri" pitchFamily="34" charset="0"/>
              </a:rPr>
              <a:t>Acknowledgement</a:t>
            </a:r>
            <a:endParaRPr lang="en-US" sz="3200" b="1">
              <a:solidFill>
                <a:srgbClr val="003E6E"/>
              </a:solidFill>
              <a:latin typeface="Calibri" pitchFamily="34" charset="0"/>
            </a:endParaRPr>
          </a:p>
        </p:txBody>
      </p:sp>
      <p:pic>
        <p:nvPicPr>
          <p:cNvPr id="2050" name="Picture 2" descr="BUFF at Night"/>
          <p:cNvPicPr>
            <a:picLocks noChangeAspect="1" noChangeArrowheads="1"/>
          </p:cNvPicPr>
          <p:nvPr/>
        </p:nvPicPr>
        <p:blipFill>
          <a:blip r:embed="rId3" cstate="print"/>
          <a:srcRect l="9156" b="20944"/>
          <a:stretch>
            <a:fillRect/>
          </a:stretch>
        </p:blipFill>
        <p:spPr bwMode="auto">
          <a:xfrm>
            <a:off x="107514" y="908650"/>
            <a:ext cx="4824536" cy="50101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4280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90272" y="1002638"/>
            <a:ext cx="3942592" cy="889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l="659" t="3401" r="1267"/>
          <a:stretch>
            <a:fillRect/>
          </a:stretch>
        </p:blipFill>
        <p:spPr bwMode="auto">
          <a:xfrm>
            <a:off x="1977656" y="2190307"/>
            <a:ext cx="7166345" cy="37285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/>
          <p:cNvSpPr/>
          <p:nvPr/>
        </p:nvSpPr>
        <p:spPr>
          <a:xfrm>
            <a:off x="6082566" y="6319229"/>
            <a:ext cx="2922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ts val="400"/>
              </a:spcBef>
              <a:buSzPct val="100000"/>
              <a:buFont typeface="Arial" pitchFamily="34" charset="0"/>
              <a:buNone/>
            </a:pPr>
            <a:r>
              <a:rPr lang="en-US" sz="2400" b="1" dirty="0">
                <a:solidFill>
                  <a:srgbClr val="00386E"/>
                </a:solidFill>
                <a:latin typeface="Calibri" pitchFamily="34" charset="0"/>
              </a:rPr>
              <a:t>Lukas.winter@ptb.de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 txBox="1">
            <a:spLocks/>
          </p:cNvSpPr>
          <p:nvPr/>
        </p:nvSpPr>
        <p:spPr>
          <a:xfrm>
            <a:off x="335653" y="3733800"/>
            <a:ext cx="8472697" cy="24892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en-US" sz="1900" dirty="0">
                <a:solidFill>
                  <a:srgbClr val="19305C"/>
                </a:solidFill>
              </a:rPr>
              <a:t>Speaker Name: Lukas Winter</a:t>
            </a: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endParaRPr lang="en-US" sz="1900" dirty="0">
              <a:solidFill>
                <a:srgbClr val="19305C"/>
              </a:solidFill>
            </a:endParaRPr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en-US" sz="1900" dirty="0">
                <a:solidFill>
                  <a:srgbClr val="19305C"/>
                </a:solidFill>
              </a:rPr>
              <a:t>I have no financial interests or relationships to disclose with regard to the subject matter of this presentation.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946238"/>
            <a:ext cx="9144000" cy="55581"/>
          </a:xfrm>
          <a:prstGeom prst="rect">
            <a:avLst/>
          </a:prstGeom>
          <a:solidFill>
            <a:srgbClr val="193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57302" y="2209802"/>
            <a:ext cx="6629399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rgbClr val="1930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Declaration of</a:t>
            </a:r>
            <a:br>
              <a:rPr lang="en-US" sz="3000" b="1" dirty="0">
                <a:solidFill>
                  <a:srgbClr val="19305C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b="1" dirty="0">
                <a:solidFill>
                  <a:srgbClr val="19305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Interests or Relationships</a:t>
            </a:r>
            <a:endParaRPr lang="en-US" sz="3000" dirty="0">
              <a:solidFill>
                <a:srgbClr val="19305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422" y="38507"/>
            <a:ext cx="4576788" cy="189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31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Magnetic Resonance Imaging (MRI) is an essential medical diagnostic tool that is beyond the reach of many patients throughout the world</a:t>
            </a:r>
            <a:r>
              <a:rPr lang="en-US" b="1" baseline="30000" dirty="0"/>
              <a:t>1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r>
              <a:rPr lang="de-DE" dirty="0"/>
              <a:t>A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open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imaging</a:t>
            </a:r>
            <a:r>
              <a:rPr lang="de-DE" dirty="0"/>
              <a:t> initiative (OSI²)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collaboratively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an </a:t>
            </a:r>
            <a:r>
              <a:rPr lang="de-DE" dirty="0" err="1"/>
              <a:t>affordable</a:t>
            </a:r>
            <a:r>
              <a:rPr lang="de-DE" dirty="0"/>
              <a:t> open </a:t>
            </a:r>
            <a:r>
              <a:rPr lang="de-DE" dirty="0" err="1"/>
              <a:t>source</a:t>
            </a:r>
            <a:r>
              <a:rPr lang="de-DE" dirty="0"/>
              <a:t> MR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, </a:t>
            </a:r>
            <a:r>
              <a:rPr lang="de-DE" dirty="0" err="1"/>
              <a:t>education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clinic</a:t>
            </a:r>
            <a:r>
              <a:rPr lang="de-DE" dirty="0"/>
              <a:t>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efforts</a:t>
            </a:r>
            <a:r>
              <a:rPr lang="de-DE" dirty="0"/>
              <a:t> </a:t>
            </a:r>
            <a:r>
              <a:rPr lang="de-DE" dirty="0" err="1"/>
              <a:t>towards</a:t>
            </a:r>
            <a:r>
              <a:rPr lang="de-DE" dirty="0"/>
              <a:t> an </a:t>
            </a:r>
            <a:r>
              <a:rPr lang="de-DE" dirty="0" err="1"/>
              <a:t>affordable</a:t>
            </a:r>
            <a:r>
              <a:rPr lang="de-DE" dirty="0"/>
              <a:t> open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transmission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reception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traditional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rotating</a:t>
            </a:r>
            <a:r>
              <a:rPr lang="de-DE" dirty="0"/>
              <a:t> MR: </a:t>
            </a:r>
            <a:r>
              <a:rPr lang="de-DE" dirty="0" err="1"/>
              <a:t>spectrometer</a:t>
            </a:r>
            <a:r>
              <a:rPr lang="de-DE" dirty="0"/>
              <a:t>, RF power </a:t>
            </a:r>
            <a:r>
              <a:rPr lang="de-DE" dirty="0" err="1"/>
              <a:t>amplifier</a:t>
            </a:r>
            <a:r>
              <a:rPr lang="de-DE" dirty="0"/>
              <a:t>, T/R </a:t>
            </a:r>
            <a:r>
              <a:rPr lang="de-DE" dirty="0" err="1"/>
              <a:t>switch</a:t>
            </a:r>
            <a:r>
              <a:rPr lang="de-DE" dirty="0"/>
              <a:t>, LNA </a:t>
            </a:r>
            <a:r>
              <a:rPr lang="de-DE" dirty="0" err="1"/>
              <a:t>and</a:t>
            </a:r>
            <a:r>
              <a:rPr lang="de-DE" dirty="0"/>
              <a:t> RF </a:t>
            </a:r>
            <a:r>
              <a:rPr lang="de-DE" dirty="0" err="1"/>
              <a:t>coil</a:t>
            </a:r>
            <a:endParaRPr lang="de-D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559" y="3385874"/>
            <a:ext cx="1937485" cy="9329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9570" y="6110057"/>
            <a:ext cx="8896886" cy="625280"/>
          </a:xfrm>
          <a:prstGeom prst="rect">
            <a:avLst/>
          </a:prstGeom>
        </p:spPr>
        <p:txBody>
          <a:bodyPr vert="horz" wrap="square" lIns="45720" rIns="45720" rtlCol="0">
            <a:normAutofit/>
          </a:bodyPr>
          <a:lstStyle/>
          <a:p>
            <a:pPr marR="64008" fontAlgn="auto">
              <a:spcAft>
                <a:spcPts val="0"/>
              </a:spcAft>
            </a:pPr>
            <a:r>
              <a:rPr lang="en-US" sz="1300" baseline="30000" dirty="0">
                <a:solidFill>
                  <a:schemeClr val="tx2"/>
                </a:solidFill>
                <a:latin typeface="+mn-lt"/>
              </a:rPr>
              <a:t>1</a:t>
            </a:r>
            <a:r>
              <a:rPr lang="de-DE" sz="1300" dirty="0">
                <a:solidFill>
                  <a:schemeClr val="tx2"/>
                </a:solidFill>
                <a:latin typeface="+mn-lt"/>
                <a:cs typeface="+mn-cs"/>
              </a:rPr>
              <a:t> World </a:t>
            </a:r>
            <a:r>
              <a:rPr lang="de-DE" sz="1300" dirty="0" err="1">
                <a:solidFill>
                  <a:schemeClr val="tx2"/>
                </a:solidFill>
                <a:latin typeface="+mn-lt"/>
                <a:cs typeface="+mn-cs"/>
              </a:rPr>
              <a:t>Health</a:t>
            </a:r>
            <a:r>
              <a:rPr lang="de-DE" sz="1300" dirty="0">
                <a:solidFill>
                  <a:schemeClr val="tx2"/>
                </a:solidFill>
                <a:latin typeface="+mn-lt"/>
                <a:cs typeface="+mn-cs"/>
              </a:rPr>
              <a:t> </a:t>
            </a:r>
            <a:r>
              <a:rPr lang="de-DE" sz="1300" dirty="0" err="1">
                <a:solidFill>
                  <a:schemeClr val="tx2"/>
                </a:solidFill>
                <a:latin typeface="+mn-lt"/>
                <a:cs typeface="+mn-cs"/>
              </a:rPr>
              <a:t>Organization</a:t>
            </a:r>
            <a:r>
              <a:rPr lang="de-DE" sz="1300" dirty="0">
                <a:solidFill>
                  <a:schemeClr val="tx2"/>
                </a:solidFill>
                <a:latin typeface="+mn-lt"/>
                <a:cs typeface="+mn-cs"/>
              </a:rPr>
              <a:t> (WHO), (2013, 25. Feb.), </a:t>
            </a:r>
            <a:r>
              <a:rPr lang="de-DE" sz="1300" i="1" dirty="0">
                <a:solidFill>
                  <a:schemeClr val="tx2"/>
                </a:solidFill>
                <a:latin typeface="+mn-lt"/>
                <a:cs typeface="+mn-cs"/>
              </a:rPr>
              <a:t>Essential </a:t>
            </a:r>
            <a:r>
              <a:rPr lang="de-DE" sz="1300" i="1" dirty="0" err="1">
                <a:solidFill>
                  <a:schemeClr val="tx2"/>
                </a:solidFill>
                <a:latin typeface="+mn-lt"/>
                <a:cs typeface="+mn-cs"/>
              </a:rPr>
              <a:t>Health</a:t>
            </a:r>
            <a:r>
              <a:rPr lang="de-DE" sz="1300" i="1" dirty="0">
                <a:solidFill>
                  <a:schemeClr val="tx2"/>
                </a:solidFill>
                <a:latin typeface="+mn-lt"/>
                <a:cs typeface="+mn-cs"/>
              </a:rPr>
              <a:t> Technologies: Medical Equipment – Data </a:t>
            </a:r>
            <a:r>
              <a:rPr lang="de-DE" sz="1300" i="1" dirty="0" err="1">
                <a:solidFill>
                  <a:schemeClr val="tx2"/>
                </a:solidFill>
                <a:latin typeface="+mn-lt"/>
                <a:cs typeface="+mn-cs"/>
              </a:rPr>
              <a:t>by</a:t>
            </a:r>
            <a:r>
              <a:rPr lang="de-DE" sz="1300" i="1" dirty="0">
                <a:solidFill>
                  <a:schemeClr val="tx2"/>
                </a:solidFill>
                <a:latin typeface="+mn-lt"/>
                <a:cs typeface="+mn-cs"/>
              </a:rPr>
              <a:t> Country</a:t>
            </a:r>
            <a:r>
              <a:rPr lang="de-DE" sz="1300" dirty="0">
                <a:solidFill>
                  <a:schemeClr val="tx2"/>
                </a:solidFill>
                <a:latin typeface="+mn-lt"/>
                <a:cs typeface="+mn-cs"/>
              </a:rPr>
              <a:t>; </a:t>
            </a:r>
            <a:r>
              <a:rPr lang="de-DE" sz="1300" dirty="0" err="1">
                <a:solidFill>
                  <a:schemeClr val="tx2"/>
                </a:solidFill>
                <a:latin typeface="+mn-lt"/>
                <a:cs typeface="+mn-cs"/>
              </a:rPr>
              <a:t>Available</a:t>
            </a:r>
            <a:r>
              <a:rPr lang="de-DE" sz="1300" dirty="0">
                <a:solidFill>
                  <a:schemeClr val="tx2"/>
                </a:solidFill>
                <a:latin typeface="+mn-lt"/>
                <a:cs typeface="+mn-cs"/>
              </a:rPr>
              <a:t>: </a:t>
            </a:r>
            <a:r>
              <a:rPr lang="de-DE" sz="1300" dirty="0">
                <a:solidFill>
                  <a:schemeClr val="tx2"/>
                </a:solidFill>
                <a:latin typeface="+mn-lt"/>
                <a:cs typeface="+mn-cs"/>
                <a:hlinkClick r:id="rId3"/>
              </a:rPr>
              <a:t>http://gamapserver.who.int/gho/interactive_charts/health_technologies/medical_equipment/atlas.html</a:t>
            </a:r>
            <a:r>
              <a:rPr lang="de-DE" sz="1300" dirty="0">
                <a:solidFill>
                  <a:schemeClr val="tx2"/>
                </a:solidFill>
                <a:latin typeface="+mn-lt"/>
                <a:cs typeface="+mn-cs"/>
              </a:rPr>
              <a:t> </a:t>
            </a:r>
          </a:p>
          <a:p>
            <a:pPr marR="64008" fontAlgn="auto">
              <a:spcAft>
                <a:spcPts val="0"/>
              </a:spcAft>
            </a:pPr>
            <a:endParaRPr lang="de-DE" sz="1300" dirty="0">
              <a:solidFill>
                <a:schemeClr val="tx2"/>
              </a:solidFill>
              <a:latin typeface="+mn-lt"/>
              <a:cs typeface="+mn-cs"/>
            </a:endParaRPr>
          </a:p>
          <a:p>
            <a:pPr marR="64008" fontAlgn="auto">
              <a:spcAft>
                <a:spcPts val="0"/>
              </a:spcAft>
            </a:pPr>
            <a:endParaRPr lang="de-DE" sz="1300" dirty="0">
              <a:solidFill>
                <a:schemeClr val="tx2"/>
              </a:solidFill>
              <a:latin typeface="+mn-lt"/>
              <a:cs typeface="+mn-cs"/>
            </a:endParaRPr>
          </a:p>
          <a:p>
            <a:pPr marR="64008" fontAlgn="auto">
              <a:spcAft>
                <a:spcPts val="0"/>
              </a:spcAft>
            </a:pPr>
            <a:endParaRPr lang="en-US" sz="1300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465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Rotated permanent magnets can be used for spatial encoding </a:t>
            </a:r>
            <a:r>
              <a:rPr lang="en-US" sz="2000" dirty="0">
                <a:solidFill>
                  <a:schemeClr val="tx2"/>
                </a:solidFill>
              </a:rPr>
              <a:t>[4-5]</a:t>
            </a:r>
          </a:p>
          <a:p>
            <a:r>
              <a:rPr lang="en-US" dirty="0"/>
              <a:t>Combining homogeneous main magnet with a linear gradient using permanent magnets </a:t>
            </a:r>
            <a:r>
              <a:rPr lang="en-US" sz="2000" dirty="0">
                <a:solidFill>
                  <a:schemeClr val="tx2"/>
                </a:solidFill>
              </a:rPr>
              <a:t>[6-7]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endParaRPr lang="de-DE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Towards</a:t>
            </a:r>
            <a:r>
              <a:rPr lang="de-DE" dirty="0"/>
              <a:t> an Open Source Desktop MR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8"/>
          <a:stretch/>
        </p:blipFill>
        <p:spPr>
          <a:xfrm>
            <a:off x="512858" y="3198819"/>
            <a:ext cx="1605642" cy="245194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672026" y="2231946"/>
            <a:ext cx="6137722" cy="1850329"/>
            <a:chOff x="3120868" y="1055368"/>
            <a:chExt cx="6137722" cy="1850329"/>
          </a:xfrm>
        </p:grpSpPr>
        <p:pic>
          <p:nvPicPr>
            <p:cNvPr id="6" name="Picture 2" descr="O:\M\projects\lw_COSI\Magnet\Raphael MSc\Präsentationen\BilderVerteidigung\Shimming1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868" y="1352462"/>
              <a:ext cx="5597247" cy="1553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446517" y="1055368"/>
              <a:ext cx="5812073" cy="914400"/>
            </a:xfrm>
            <a:prstGeom prst="rect">
              <a:avLst/>
            </a:prstGeom>
          </p:spPr>
          <p:txBody>
            <a:bodyPr vert="horz" wrap="none" lIns="45720" rIns="45720" rtlCol="0">
              <a:normAutofit/>
            </a:bodyPr>
            <a:lstStyle/>
            <a:p>
              <a:pPr marL="0" marR="64008" indent="0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</a:pPr>
              <a:r>
                <a:rPr kumimoji="0" lang="de-DE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Main </a:t>
              </a:r>
              <a:r>
                <a:rPr kumimoji="0" lang="de-DE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magnet</a:t>
              </a:r>
              <a:r>
                <a:rPr kumimoji="0" lang="de-DE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(B0=0.09T): 1000ppm -&gt; (40x64x36)mm³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00393" y="4147679"/>
            <a:ext cx="6325688" cy="2318661"/>
            <a:chOff x="2544671" y="4338920"/>
            <a:chExt cx="6325688" cy="2318661"/>
          </a:xfrm>
        </p:grpSpPr>
        <p:pic>
          <p:nvPicPr>
            <p:cNvPr id="9" name="Picture 2" descr="O:\M\projects\lw_COSI\Magnet\Raphael MSc\Thesis\Pictures\Results\GradientValidationFigures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671" y="4629682"/>
              <a:ext cx="6325688" cy="1680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4580368" y="4338920"/>
              <a:ext cx="3862173" cy="457200"/>
            </a:xfrm>
            <a:prstGeom prst="rect">
              <a:avLst/>
            </a:prstGeom>
          </p:spPr>
          <p:txBody>
            <a:bodyPr vert="horz" wrap="none" lIns="45720" rIns="45720" rtlCol="0">
              <a:normAutofit/>
            </a:bodyPr>
            <a:lstStyle/>
            <a:p>
              <a:pPr marL="0" marR="64008" indent="0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</a:pPr>
              <a:r>
                <a:rPr kumimoji="0" lang="de-DE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Linear</a:t>
              </a:r>
              <a:r>
                <a:rPr kumimoji="0" lang="de-DE" b="0" i="0" u="none" strike="noStrike" kern="1200" cap="none" spc="0" normalizeH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Halbach </a:t>
              </a:r>
              <a:r>
                <a:rPr kumimoji="0" lang="de-DE" b="0" i="0" u="none" strike="noStrike" kern="1200" cap="none" spc="0" normalizeH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gradient</a:t>
              </a:r>
              <a:endParaRPr kumimoji="0" lang="de-DE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30044" y="6203855"/>
              <a:ext cx="914400" cy="453726"/>
            </a:xfrm>
            <a:prstGeom prst="rect">
              <a:avLst/>
            </a:prstGeom>
          </p:spPr>
          <p:txBody>
            <a:bodyPr vert="horz" wrap="none" lIns="45720" rIns="45720" rtlCol="0">
              <a:normAutofit/>
            </a:bodyPr>
            <a:lstStyle/>
            <a:p>
              <a:pPr marL="0" marR="64008" indent="0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measurement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92569" y="6200381"/>
              <a:ext cx="914400" cy="457200"/>
            </a:xfrm>
            <a:prstGeom prst="rect">
              <a:avLst/>
            </a:prstGeom>
          </p:spPr>
          <p:txBody>
            <a:bodyPr vert="horz" wrap="none" lIns="45720" rIns="45720" rtlCol="0">
              <a:normAutofit/>
            </a:bodyPr>
            <a:lstStyle/>
            <a:p>
              <a:pPr marL="0" marR="64008" indent="0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Pct val="100000"/>
                <a:buFont typeface="Arial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simulation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04281" y="6267917"/>
            <a:ext cx="8735438" cy="466326"/>
          </a:xfrm>
          <a:prstGeom prst="rect">
            <a:avLst/>
          </a:prstGeom>
        </p:spPr>
        <p:txBody>
          <a:bodyPr vert="horz" wrap="square" lIns="45720" rIns="45720" rtlCol="0">
            <a:noAutofit/>
          </a:bodyPr>
          <a:lstStyle/>
          <a:p>
            <a:pPr marR="64008" fontAlgn="auto">
              <a:spcAft>
                <a:spcPts val="0"/>
              </a:spcAft>
            </a:pPr>
            <a:r>
              <a:rPr lang="en-US" sz="1300" dirty="0">
                <a:solidFill>
                  <a:schemeClr val="tx2"/>
                </a:solidFill>
                <a:latin typeface="+mj-lt"/>
              </a:rPr>
              <a:t>[4] Cooley CZ, et al., </a:t>
            </a:r>
            <a:r>
              <a:rPr lang="en-US" sz="1300" dirty="0" err="1">
                <a:solidFill>
                  <a:schemeClr val="tx2"/>
                </a:solidFill>
                <a:latin typeface="+mj-lt"/>
              </a:rPr>
              <a:t>Magn</a:t>
            </a:r>
            <a:r>
              <a:rPr lang="en-US" sz="13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300" dirty="0" err="1">
                <a:solidFill>
                  <a:schemeClr val="tx2"/>
                </a:solidFill>
                <a:latin typeface="+mj-lt"/>
              </a:rPr>
              <a:t>Reson</a:t>
            </a:r>
            <a:r>
              <a:rPr lang="en-US" sz="1300" dirty="0">
                <a:solidFill>
                  <a:schemeClr val="tx2"/>
                </a:solidFill>
                <a:latin typeface="+mj-lt"/>
              </a:rPr>
              <a:t> Med, 2015, 73:p872-883 </a:t>
            </a:r>
            <a:r>
              <a:rPr lang="de-DE" sz="1300" dirty="0">
                <a:solidFill>
                  <a:schemeClr val="tx2"/>
                </a:solidFill>
                <a:latin typeface="+mj-lt"/>
              </a:rPr>
              <a:t>[5] Cooley CZ, et al., ISMRM, 2016, #3556 </a:t>
            </a:r>
            <a:br>
              <a:rPr lang="de-DE" sz="1300" dirty="0">
                <a:solidFill>
                  <a:schemeClr val="tx2"/>
                </a:solidFill>
                <a:latin typeface="+mj-lt"/>
              </a:rPr>
            </a:br>
            <a:r>
              <a:rPr lang="de-DE" sz="1300" dirty="0">
                <a:solidFill>
                  <a:schemeClr val="tx2"/>
                </a:solidFill>
                <a:latin typeface="+mj-lt"/>
              </a:rPr>
              <a:t>[6] Winter L, et al.,</a:t>
            </a:r>
            <a:r>
              <a:rPr lang="en-US" sz="1300" dirty="0">
                <a:solidFill>
                  <a:schemeClr val="tx2"/>
                </a:solidFill>
                <a:latin typeface="+mj-lt"/>
              </a:rPr>
              <a:t> ISMRM, 2016, #3586 [7] </a:t>
            </a:r>
            <a:r>
              <a:rPr lang="en-US" sz="1300" dirty="0" err="1">
                <a:solidFill>
                  <a:schemeClr val="tx2"/>
                </a:solidFill>
                <a:latin typeface="+mj-lt"/>
              </a:rPr>
              <a:t>Blümler</a:t>
            </a:r>
            <a:r>
              <a:rPr lang="en-US" sz="1300" dirty="0">
                <a:solidFill>
                  <a:schemeClr val="tx2"/>
                </a:solidFill>
                <a:latin typeface="+mj-lt"/>
              </a:rPr>
              <a:t> P, Concepts </a:t>
            </a:r>
            <a:r>
              <a:rPr lang="en-US" sz="1300" dirty="0" err="1">
                <a:solidFill>
                  <a:schemeClr val="tx2"/>
                </a:solidFill>
                <a:latin typeface="+mj-lt"/>
              </a:rPr>
              <a:t>Magn</a:t>
            </a:r>
            <a:r>
              <a:rPr lang="en-US" sz="13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300" dirty="0" err="1">
                <a:solidFill>
                  <a:schemeClr val="tx2"/>
                </a:solidFill>
                <a:latin typeface="+mj-lt"/>
              </a:rPr>
              <a:t>Reson</a:t>
            </a:r>
            <a:r>
              <a:rPr lang="en-US" sz="1300" dirty="0">
                <a:solidFill>
                  <a:schemeClr val="tx2"/>
                </a:solidFill>
                <a:latin typeface="+mj-lt"/>
              </a:rPr>
              <a:t> Part B </a:t>
            </a:r>
            <a:r>
              <a:rPr lang="en-US" sz="1300" dirty="0" err="1">
                <a:solidFill>
                  <a:schemeClr val="tx2"/>
                </a:solidFill>
                <a:latin typeface="+mj-lt"/>
              </a:rPr>
              <a:t>Magn</a:t>
            </a:r>
            <a:r>
              <a:rPr lang="en-US" sz="13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300" dirty="0" err="1">
                <a:solidFill>
                  <a:schemeClr val="tx2"/>
                </a:solidFill>
                <a:latin typeface="+mj-lt"/>
              </a:rPr>
              <a:t>Reson</a:t>
            </a:r>
            <a:r>
              <a:rPr lang="en-US" sz="1300" dirty="0">
                <a:solidFill>
                  <a:schemeClr val="tx2"/>
                </a:solidFill>
                <a:latin typeface="+mj-lt"/>
              </a:rPr>
              <a:t> </a:t>
            </a:r>
            <a:r>
              <a:rPr lang="en-US" sz="1300" dirty="0" err="1">
                <a:solidFill>
                  <a:schemeClr val="tx2"/>
                </a:solidFill>
                <a:latin typeface="+mj-lt"/>
              </a:rPr>
              <a:t>Eng</a:t>
            </a:r>
            <a:r>
              <a:rPr lang="en-US" sz="1300" dirty="0">
                <a:solidFill>
                  <a:schemeClr val="tx2"/>
                </a:solidFill>
                <a:latin typeface="+mj-lt"/>
              </a:rPr>
              <a:t>, 2016 </a:t>
            </a:r>
          </a:p>
        </p:txBody>
      </p:sp>
      <p:pic>
        <p:nvPicPr>
          <p:cNvPr id="1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385" y="3358044"/>
            <a:ext cx="6201460" cy="193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3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14282" y="1000108"/>
            <a:ext cx="8786874" cy="4514867"/>
          </a:xfrm>
        </p:spPr>
        <p:txBody>
          <a:bodyPr/>
          <a:lstStyle/>
          <a:p>
            <a:pPr>
              <a:spcAft>
                <a:spcPts val="1200"/>
              </a:spcAft>
              <a:tabLst>
                <a:tab pos="1885950" algn="l"/>
              </a:tabLst>
            </a:pPr>
            <a:r>
              <a:rPr lang="en-US" dirty="0"/>
              <a:t>Published spectrometers require custom circuitboard design</a:t>
            </a:r>
            <a:r>
              <a:rPr lang="en-US" baseline="30000" dirty="0">
                <a:sym typeface="Wingdings" panose="05000000000000000000" pitchFamily="2" charset="2"/>
              </a:rPr>
              <a:t>6-8</a:t>
            </a:r>
            <a:endParaRPr lang="en-US" sz="500" dirty="0"/>
          </a:p>
          <a:p>
            <a:pPr>
              <a:spcAft>
                <a:spcPts val="1200"/>
              </a:spcAft>
              <a:tabLst>
                <a:tab pos="1885950" algn="l"/>
              </a:tabLst>
            </a:pPr>
            <a:r>
              <a:rPr lang="de-DE" dirty="0"/>
              <a:t>A </a:t>
            </a:r>
            <a:r>
              <a:rPr lang="en-US" dirty="0"/>
              <a:t>software defined radio (SDR) is a programmable hardware device that allows the realization of radio/communication system in software and has recently been used as an MR spectrometer</a:t>
            </a:r>
            <a:r>
              <a:rPr lang="en-US" baseline="30000" dirty="0">
                <a:sym typeface="Wingdings" panose="05000000000000000000" pitchFamily="2" charset="2"/>
              </a:rPr>
              <a:t>9</a:t>
            </a:r>
            <a:endParaRPr lang="en-US" dirty="0"/>
          </a:p>
          <a:p>
            <a:pPr>
              <a:spcAft>
                <a:spcPts val="1200"/>
              </a:spcAft>
              <a:tabLst>
                <a:tab pos="1885950" algn="l"/>
              </a:tabLst>
            </a:pPr>
            <a:r>
              <a:rPr lang="en-US" dirty="0"/>
              <a:t>GNU Radio compatible SDRs allow to separate software developments of MR imaging techniques from hardware developments</a:t>
            </a:r>
          </a:p>
          <a:p>
            <a:pPr>
              <a:spcAft>
                <a:spcPts val="1200"/>
              </a:spcAft>
              <a:tabLst>
                <a:tab pos="1885950" algn="l"/>
              </a:tabLst>
            </a:pPr>
            <a:r>
              <a:rPr lang="en-US" dirty="0"/>
              <a:t>Utilization of a USRP1</a:t>
            </a:r>
            <a:r>
              <a:rPr lang="en-US" baseline="30000" dirty="0">
                <a:sym typeface="Wingdings" panose="05000000000000000000" pitchFamily="2" charset="2"/>
              </a:rPr>
              <a:t>10</a:t>
            </a:r>
            <a:r>
              <a:rPr lang="en-US" dirty="0">
                <a:sym typeface="Wingdings" panose="05000000000000000000" pitchFamily="2" charset="2"/>
              </a:rPr>
              <a:t> equipped with 2 TX- and 1 RX-daughterboard</a:t>
            </a:r>
            <a:endParaRPr lang="en-US" sz="500" dirty="0"/>
          </a:p>
          <a:p>
            <a:pPr>
              <a:spcAft>
                <a:spcPts val="1200"/>
              </a:spcAft>
              <a:tabLst>
                <a:tab pos="714375" algn="l"/>
                <a:tab pos="1885950" algn="l"/>
              </a:tabLst>
            </a:pPr>
            <a:r>
              <a:rPr lang="en-US" dirty="0"/>
              <a:t>System functionality of spectrometer is defined in a GNU Radio Flowgraph utilizing the software package gr-MRI</a:t>
            </a:r>
            <a:r>
              <a:rPr lang="en-US" baseline="30000" dirty="0">
                <a:sym typeface="Wingdings" panose="05000000000000000000" pitchFamily="2" charset="2"/>
              </a:rPr>
              <a:t>9</a:t>
            </a:r>
            <a:r>
              <a:rPr lang="en-US" dirty="0"/>
              <a:t> </a:t>
            </a:r>
          </a:p>
          <a:p>
            <a:pPr>
              <a:tabLst>
                <a:tab pos="714375" algn="l"/>
                <a:tab pos="1885950" algn="l"/>
              </a:tabLst>
            </a:pPr>
            <a:endParaRPr lang="en-US" dirty="0"/>
          </a:p>
          <a:p>
            <a:pPr>
              <a:tabLst>
                <a:tab pos="714375" algn="l"/>
                <a:tab pos="1885950" algn="l"/>
              </a:tabLst>
            </a:pP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Spectrometer Hardware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4281" y="5686425"/>
            <a:ext cx="8735438" cy="1055995"/>
          </a:xfrm>
          <a:prstGeom prst="rect">
            <a:avLst/>
          </a:prstGeom>
        </p:spPr>
        <p:txBody>
          <a:bodyPr vert="horz" wrap="square" lIns="45720" rIns="45720" rtlCol="0">
            <a:normAutofit fontScale="92500" lnSpcReduction="10000"/>
          </a:bodyPr>
          <a:lstStyle/>
          <a:p>
            <a:pPr marR="64008" fontAlgn="auto">
              <a:spcAft>
                <a:spcPts val="0"/>
              </a:spcAft>
            </a:pPr>
            <a:r>
              <a:rPr lang="en-US" sz="1300" baseline="30000" dirty="0">
                <a:solidFill>
                  <a:schemeClr val="tx2"/>
                </a:solidFill>
              </a:rPr>
              <a:t>  </a:t>
            </a:r>
            <a:r>
              <a:rPr lang="en-US" sz="1300" baseline="30000" dirty="0">
                <a:solidFill>
                  <a:schemeClr val="tx2"/>
                </a:solidFill>
                <a:latin typeface="+mn-lt"/>
              </a:rPr>
              <a:t>6</a:t>
            </a:r>
            <a:r>
              <a:rPr lang="de-DE" sz="13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sz="1500" dirty="0" err="1">
                <a:solidFill>
                  <a:schemeClr val="tx2"/>
                </a:solidFill>
                <a:latin typeface="+mn-lt"/>
                <a:cs typeface="+mn-cs"/>
              </a:rPr>
              <a:t>Asfour</a:t>
            </a:r>
            <a:r>
              <a:rPr lang="en-US" sz="1500" dirty="0">
                <a:solidFill>
                  <a:schemeClr val="tx2"/>
                </a:solidFill>
                <a:latin typeface="+mn-lt"/>
                <a:cs typeface="+mn-cs"/>
              </a:rPr>
              <a:t> A, et al., Sensors, 2015; 13:16245-16262</a:t>
            </a:r>
          </a:p>
          <a:p>
            <a:pPr marR="64008" fontAlgn="auto">
              <a:spcAft>
                <a:spcPts val="0"/>
              </a:spcAft>
            </a:pPr>
            <a:r>
              <a:rPr lang="en-US" sz="1300" baseline="30000" dirty="0">
                <a:solidFill>
                  <a:schemeClr val="tx2"/>
                </a:solidFill>
                <a:latin typeface="+mn-lt"/>
              </a:rPr>
              <a:t>  7 </a:t>
            </a:r>
            <a:r>
              <a:rPr lang="de-DE" sz="1500" dirty="0" err="1">
                <a:solidFill>
                  <a:schemeClr val="tx2"/>
                </a:solidFill>
                <a:latin typeface="+mn-lt"/>
                <a:cs typeface="+mn-cs"/>
              </a:rPr>
              <a:t>Takeda</a:t>
            </a:r>
            <a:r>
              <a:rPr lang="de-DE" sz="1500" dirty="0">
                <a:solidFill>
                  <a:schemeClr val="tx2"/>
                </a:solidFill>
                <a:latin typeface="+mn-lt"/>
                <a:cs typeface="+mn-cs"/>
              </a:rPr>
              <a:t> K, J. Magn. </a:t>
            </a:r>
            <a:r>
              <a:rPr lang="de-DE" sz="1500" dirty="0" err="1">
                <a:solidFill>
                  <a:schemeClr val="tx2"/>
                </a:solidFill>
                <a:latin typeface="+mn-lt"/>
                <a:cs typeface="+mn-cs"/>
              </a:rPr>
              <a:t>Reson</a:t>
            </a:r>
            <a:r>
              <a:rPr lang="de-DE" sz="1500" dirty="0">
                <a:solidFill>
                  <a:schemeClr val="tx2"/>
                </a:solidFill>
                <a:latin typeface="+mn-lt"/>
                <a:cs typeface="+mn-cs"/>
              </a:rPr>
              <a:t>., 2008; 192:218:229</a:t>
            </a:r>
          </a:p>
          <a:p>
            <a:pPr marR="64008" fontAlgn="auto">
              <a:spcAft>
                <a:spcPts val="0"/>
              </a:spcAft>
            </a:pPr>
            <a:r>
              <a:rPr lang="de-DE" sz="1500" baseline="30000" dirty="0">
                <a:solidFill>
                  <a:schemeClr val="tx2"/>
                </a:solidFill>
                <a:latin typeface="+mn-lt"/>
                <a:cs typeface="+mn-cs"/>
              </a:rPr>
              <a:t>  </a:t>
            </a:r>
            <a:r>
              <a:rPr lang="de-DE" sz="1300" baseline="30000" dirty="0">
                <a:solidFill>
                  <a:schemeClr val="tx2"/>
                </a:solidFill>
                <a:latin typeface="+mn-lt"/>
              </a:rPr>
              <a:t>8</a:t>
            </a:r>
            <a:r>
              <a:rPr lang="de-DE" sz="1300" dirty="0">
                <a:solidFill>
                  <a:schemeClr val="tx2"/>
                </a:solidFill>
                <a:latin typeface="+mn-lt"/>
              </a:rPr>
              <a:t> </a:t>
            </a:r>
            <a:r>
              <a:rPr lang="da-DK" sz="1500" dirty="0">
                <a:solidFill>
                  <a:schemeClr val="tx2"/>
                </a:solidFill>
                <a:latin typeface="+mn-lt"/>
                <a:cs typeface="+mn-cs"/>
              </a:rPr>
              <a:t>Chen HY, et al., J. Magn. Reson., 2015; 255:100-105</a:t>
            </a:r>
            <a:endParaRPr lang="en-US" sz="1500" dirty="0">
              <a:solidFill>
                <a:schemeClr val="tx2"/>
              </a:solidFill>
              <a:latin typeface="+mn-lt"/>
              <a:cs typeface="+mn-cs"/>
            </a:endParaRPr>
          </a:p>
          <a:p>
            <a:pPr marR="64008" fontAlgn="auto">
              <a:spcAft>
                <a:spcPts val="0"/>
              </a:spcAft>
            </a:pPr>
            <a:r>
              <a:rPr lang="en-US" sz="1300" baseline="30000" dirty="0">
                <a:solidFill>
                  <a:schemeClr val="tx2"/>
                </a:solidFill>
                <a:latin typeface="+mn-lt"/>
              </a:rPr>
              <a:t>  9</a:t>
            </a:r>
            <a:r>
              <a:rPr lang="de-DE" sz="1300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1500" dirty="0" err="1">
                <a:solidFill>
                  <a:schemeClr val="tx2"/>
                </a:solidFill>
                <a:latin typeface="+mn-lt"/>
              </a:rPr>
              <a:t>Hasselwander</a:t>
            </a:r>
            <a:r>
              <a:rPr lang="de-DE" sz="1500" dirty="0">
                <a:solidFill>
                  <a:schemeClr val="tx2"/>
                </a:solidFill>
                <a:latin typeface="+mn-lt"/>
              </a:rPr>
              <a:t> CJ, et al., J. Magn. </a:t>
            </a:r>
            <a:r>
              <a:rPr lang="de-DE" sz="1500" dirty="0" err="1">
                <a:solidFill>
                  <a:schemeClr val="tx2"/>
                </a:solidFill>
                <a:latin typeface="+mn-lt"/>
              </a:rPr>
              <a:t>Reson</a:t>
            </a:r>
            <a:r>
              <a:rPr lang="de-DE" sz="1500" dirty="0">
                <a:solidFill>
                  <a:schemeClr val="tx2"/>
                </a:solidFill>
                <a:latin typeface="+mn-lt"/>
              </a:rPr>
              <a:t>., 2016; 270:47:55</a:t>
            </a:r>
          </a:p>
          <a:p>
            <a:pPr marR="64008" fontAlgn="auto">
              <a:spcAft>
                <a:spcPts val="0"/>
              </a:spcAft>
            </a:pPr>
            <a:r>
              <a:rPr lang="en-US" sz="1300" baseline="30000" dirty="0">
                <a:solidFill>
                  <a:schemeClr val="tx2"/>
                </a:solidFill>
                <a:latin typeface="+mn-lt"/>
              </a:rPr>
              <a:t>10 </a:t>
            </a:r>
            <a:r>
              <a:rPr lang="en-US" sz="1500" dirty="0">
                <a:solidFill>
                  <a:schemeClr val="tx2"/>
                </a:solidFill>
                <a:latin typeface="+mn-lt"/>
              </a:rPr>
              <a:t>Ettus Research, USRP1,  (2016, 18 Oct.); Available: </a:t>
            </a:r>
            <a:r>
              <a:rPr lang="en-US" sz="1500" dirty="0">
                <a:solidFill>
                  <a:schemeClr val="tx2"/>
                </a:solidFill>
                <a:latin typeface="+mn-lt"/>
                <a:hlinkClick r:id="rId2"/>
              </a:rPr>
              <a:t>https://www.ettus.com/product/details/USRPPKG</a:t>
            </a:r>
            <a:endParaRPr lang="en-US" sz="1500" dirty="0">
              <a:solidFill>
                <a:schemeClr val="tx2"/>
              </a:solidFill>
              <a:latin typeface="+mn-lt"/>
            </a:endParaRPr>
          </a:p>
          <a:p>
            <a:pPr marR="64008" fontAlgn="auto">
              <a:spcAft>
                <a:spcPts val="0"/>
              </a:spcAft>
            </a:pPr>
            <a:endParaRPr lang="de-DE" sz="1400" dirty="0">
              <a:solidFill>
                <a:schemeClr val="tx2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50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4" y="1913067"/>
            <a:ext cx="9001156" cy="3495072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Spectrometer</a:t>
            </a:r>
            <a:endParaRPr lang="en-US" dirty="0"/>
          </a:p>
        </p:txBody>
      </p:sp>
      <p:sp>
        <p:nvSpPr>
          <p:cNvPr id="5" name="Inhaltsplatzhalter 1"/>
          <p:cNvSpPr txBox="1">
            <a:spLocks/>
          </p:cNvSpPr>
          <p:nvPr/>
        </p:nvSpPr>
        <p:spPr bwMode="auto">
          <a:xfrm>
            <a:off x="214282" y="1000108"/>
            <a:ext cx="8786874" cy="552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16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04000" indent="-228600" algn="l" rtl="0" eaLnBrk="1" fontAlgn="base" hangingPunct="1">
              <a:spcBef>
                <a:spcPts val="325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eaLnBrk="1" fontAlgn="base" hangingPunct="1">
              <a:spcBef>
                <a:spcPts val="35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fontAlgn="base" hangingPunct="1">
              <a:spcBef>
                <a:spcPts val="35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fontAlgn="base" hangingPunct="1">
              <a:spcBef>
                <a:spcPts val="35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None/>
              <a:tabLst>
                <a:tab pos="1885950" algn="l"/>
              </a:tabLst>
            </a:pPr>
            <a:r>
              <a:rPr lang="en-US" dirty="0"/>
              <a:t>Schematic of the implemented SDR spectrometer</a:t>
            </a:r>
          </a:p>
          <a:p>
            <a:pPr marL="0" indent="0">
              <a:buFont typeface="Arial" pitchFamily="34" charset="0"/>
              <a:buNone/>
              <a:tabLst>
                <a:tab pos="714375" algn="l"/>
              </a:tabLst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2852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Spectrometer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4"/>
          <a:stretch/>
        </p:blipFill>
        <p:spPr>
          <a:xfrm>
            <a:off x="376284" y="3400015"/>
            <a:ext cx="2654886" cy="2376639"/>
          </a:xfrm>
        </p:spPr>
      </p:pic>
      <p:sp>
        <p:nvSpPr>
          <p:cNvPr id="9" name="Inhaltsplatzhalter 1"/>
          <p:cNvSpPr txBox="1">
            <a:spLocks/>
          </p:cNvSpPr>
          <p:nvPr/>
        </p:nvSpPr>
        <p:spPr bwMode="auto">
          <a:xfrm>
            <a:off x="214282" y="1000108"/>
            <a:ext cx="8786874" cy="2098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16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04000" indent="-228600" algn="l" rtl="0" eaLnBrk="1" fontAlgn="base" hangingPunct="1">
              <a:spcBef>
                <a:spcPts val="325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eaLnBrk="1" fontAlgn="base" hangingPunct="1">
              <a:spcBef>
                <a:spcPts val="35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fontAlgn="base" hangingPunct="1">
              <a:spcBef>
                <a:spcPts val="35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fontAlgn="base" hangingPunct="1">
              <a:spcBef>
                <a:spcPts val="35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tabLst>
                <a:tab pos="714375" algn="l"/>
              </a:tabLst>
            </a:pPr>
            <a:r>
              <a:rPr lang="en-US"/>
              <a:t>RF-pulses, RF power amplifier un-</a:t>
            </a:r>
            <a:r>
              <a:rPr lang="en-US" dirty="0"/>
              <a:t>/</a:t>
            </a:r>
            <a:r>
              <a:rPr lang="en-US"/>
              <a:t>blanking signals, data recording and stepper motor control signals can be generated</a:t>
            </a:r>
            <a:endParaRPr lang="en-US" dirty="0"/>
          </a:p>
          <a:p>
            <a:pPr>
              <a:tabLst>
                <a:tab pos="714375" algn="l"/>
              </a:tabLst>
            </a:pPr>
            <a:r>
              <a:rPr lang="en-US"/>
              <a:t>Pulse length and </a:t>
            </a:r>
            <a:r>
              <a:rPr lang="en-US" dirty="0"/>
              <a:t>amplitude, readout-length and –delay can be freely chosen</a:t>
            </a:r>
          </a:p>
          <a:p>
            <a:pPr>
              <a:tabLst>
                <a:tab pos="714375" algn="l"/>
              </a:tabLst>
            </a:pPr>
            <a:r>
              <a:rPr lang="en-US" dirty="0"/>
              <a:t>Arbitrary shaped </a:t>
            </a:r>
            <a:r>
              <a:rPr lang="en-US"/>
              <a:t>RF-pulses can be generated (f=0-30MHz)</a:t>
            </a:r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0" r="4974"/>
          <a:stretch/>
        </p:blipFill>
        <p:spPr>
          <a:xfrm>
            <a:off x="3362325" y="3392743"/>
            <a:ext cx="2724150" cy="238391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2" r="10783"/>
          <a:stretch/>
        </p:blipFill>
        <p:spPr>
          <a:xfrm>
            <a:off x="6410325" y="3390594"/>
            <a:ext cx="2427038" cy="2386060"/>
          </a:xfrm>
          <a:prstGeom prst="rect">
            <a:avLst/>
          </a:prstGeom>
        </p:spPr>
      </p:pic>
      <p:sp>
        <p:nvSpPr>
          <p:cNvPr id="13" name="Inhaltsplatzhalter 1"/>
          <p:cNvSpPr txBox="1">
            <a:spLocks/>
          </p:cNvSpPr>
          <p:nvPr/>
        </p:nvSpPr>
        <p:spPr bwMode="auto">
          <a:xfrm>
            <a:off x="6988073" y="5776654"/>
            <a:ext cx="1271541" cy="42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16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04000" indent="-228600" algn="l" rtl="0" eaLnBrk="1" fontAlgn="base" hangingPunct="1">
              <a:spcBef>
                <a:spcPts val="325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eaLnBrk="1" fontAlgn="base" hangingPunct="1">
              <a:spcBef>
                <a:spcPts val="35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fontAlgn="base" hangingPunct="1">
              <a:spcBef>
                <a:spcPts val="35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fontAlgn="base" hangingPunct="1">
              <a:spcBef>
                <a:spcPts val="35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None/>
              <a:tabLst>
                <a:tab pos="1885950" algn="l"/>
              </a:tabLst>
            </a:pPr>
            <a:r>
              <a:rPr lang="en-US" dirty="0" err="1">
                <a:solidFill>
                  <a:schemeClr val="tx2"/>
                </a:solidFill>
              </a:rPr>
              <a:t>Sinc</a:t>
            </a:r>
            <a:r>
              <a:rPr lang="en-US" dirty="0">
                <a:solidFill>
                  <a:schemeClr val="tx2"/>
                </a:solidFill>
              </a:rPr>
              <a:t>-pulse</a:t>
            </a:r>
          </a:p>
        </p:txBody>
      </p:sp>
      <p:sp>
        <p:nvSpPr>
          <p:cNvPr id="14" name="Inhaltsplatzhalter 1"/>
          <p:cNvSpPr txBox="1">
            <a:spLocks/>
          </p:cNvSpPr>
          <p:nvPr/>
        </p:nvSpPr>
        <p:spPr bwMode="auto">
          <a:xfrm>
            <a:off x="3362326" y="5776654"/>
            <a:ext cx="2724150" cy="833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16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04000" indent="-228600" algn="l" rtl="0" eaLnBrk="1" fontAlgn="base" hangingPunct="1">
              <a:spcBef>
                <a:spcPts val="325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eaLnBrk="1" fontAlgn="base" hangingPunct="1">
              <a:spcBef>
                <a:spcPts val="35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fontAlgn="base" hangingPunct="1">
              <a:spcBef>
                <a:spcPts val="35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fontAlgn="base" hangingPunct="1">
              <a:spcBef>
                <a:spcPts val="35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None/>
              <a:tabLst>
                <a:tab pos="1885950" algn="l"/>
              </a:tabLst>
            </a:pPr>
            <a:r>
              <a:rPr lang="en-US" dirty="0">
                <a:solidFill>
                  <a:schemeClr val="tx2"/>
                </a:solidFill>
              </a:rPr>
              <a:t>Signal to control stepper motor</a:t>
            </a:r>
          </a:p>
        </p:txBody>
      </p:sp>
      <p:sp>
        <p:nvSpPr>
          <p:cNvPr id="16" name="Inhaltsplatzhalter 1"/>
          <p:cNvSpPr txBox="1">
            <a:spLocks/>
          </p:cNvSpPr>
          <p:nvPr/>
        </p:nvSpPr>
        <p:spPr bwMode="auto">
          <a:xfrm>
            <a:off x="376284" y="5783926"/>
            <a:ext cx="2724150" cy="833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16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04000" indent="-228600" algn="l" rtl="0" eaLnBrk="1" fontAlgn="base" hangingPunct="1">
              <a:spcBef>
                <a:spcPts val="325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eaLnBrk="1" fontAlgn="base" hangingPunct="1">
              <a:spcBef>
                <a:spcPts val="35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fontAlgn="base" hangingPunct="1">
              <a:spcBef>
                <a:spcPts val="35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fontAlgn="base" hangingPunct="1">
              <a:spcBef>
                <a:spcPts val="35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None/>
              <a:tabLst>
                <a:tab pos="1885950" algn="l"/>
              </a:tabLst>
            </a:pPr>
            <a:r>
              <a:rPr lang="en-US" dirty="0">
                <a:solidFill>
                  <a:schemeClr val="tx2"/>
                </a:solidFill>
              </a:rPr>
              <a:t>RF-pulse, unblanking and readout window</a:t>
            </a:r>
          </a:p>
        </p:txBody>
      </p:sp>
    </p:spTree>
    <p:extLst>
      <p:ext uri="{BB962C8B-B14F-4D97-AF65-F5344CB8AC3E}">
        <p14:creationId xmlns:p14="http://schemas.microsoft.com/office/powerpoint/2010/main" val="1499204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RF Power Amplifier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434" y="3162882"/>
            <a:ext cx="5576476" cy="329909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695" y="837091"/>
            <a:ext cx="5801250" cy="2242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6466" y="1306754"/>
            <a:ext cx="3210968" cy="3299090"/>
          </a:xfrm>
          <a:prstGeom prst="rect">
            <a:avLst/>
          </a:prstGeom>
        </p:spPr>
        <p:txBody>
          <a:bodyPr vert="horz" wrap="none" lIns="45720" rIns="45720" rtlCol="0">
            <a:normAutofit/>
          </a:bodyPr>
          <a:lstStyle/>
          <a:p>
            <a:pPr marL="0" marR="64008" indent="0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Tx/>
              <a:buSzPct val="100000"/>
              <a:buFont typeface="Arial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Frequency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 Range: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1.8-54MHz</a:t>
            </a:r>
            <a:r>
              <a:rPr kumimoji="0" lang="de-DE" sz="16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 (B0=0.043-1.27MHz)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+mn-cs"/>
            </a:endParaRPr>
          </a:p>
          <a:p>
            <a:pPr marL="0" marR="64008" indent="0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Tx/>
              <a:buSzPct val="100000"/>
              <a:buFont typeface="Arial" pitchFamily="34" charset="0"/>
              <a:buNone/>
              <a:tabLst/>
            </a:pPr>
            <a:r>
              <a:rPr lang="de-DE" sz="1600" dirty="0">
                <a:solidFill>
                  <a:schemeClr val="tx2"/>
                </a:solidFill>
                <a:latin typeface="+mn-lt"/>
                <a:cs typeface="+mn-cs"/>
              </a:rPr>
              <a:t>P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ower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:</a:t>
            </a:r>
            <a:r>
              <a:rPr kumimoji="0" lang="de-DE" sz="16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 1kW</a:t>
            </a:r>
            <a:endParaRPr lang="de-DE" sz="1600" dirty="0">
              <a:solidFill>
                <a:schemeClr val="tx2"/>
              </a:solidFill>
              <a:latin typeface="+mn-lt"/>
              <a:cs typeface="+mn-cs"/>
            </a:endParaRPr>
          </a:p>
          <a:p>
            <a:pPr marL="0" marR="64008" indent="0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Tx/>
              <a:buSzPct val="100000"/>
              <a:buFont typeface="Arial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Driver</a:t>
            </a:r>
            <a:r>
              <a:rPr kumimoji="0" lang="de-DE" sz="16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1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: 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two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stage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 linear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amp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, 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Pout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=5W,</a:t>
            </a:r>
            <a:r>
              <a:rPr kumimoji="0" lang="de-DE" sz="16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 33-34dB, 12V</a:t>
            </a:r>
          </a:p>
          <a:p>
            <a:pPr marL="0" marR="64008" indent="0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Tx/>
              <a:buSzPct val="100000"/>
              <a:buFont typeface="Arial" pitchFamily="34" charset="0"/>
              <a:buNone/>
              <a:tabLst/>
            </a:pPr>
            <a:r>
              <a:rPr lang="de-DE" sz="1600" dirty="0">
                <a:solidFill>
                  <a:schemeClr val="tx2"/>
                </a:solidFill>
                <a:latin typeface="+mn-lt"/>
                <a:cs typeface="+mn-cs"/>
              </a:rPr>
              <a:t>Amp</a:t>
            </a:r>
            <a:r>
              <a:rPr lang="de-DE" sz="1600" baseline="30000" dirty="0">
                <a:solidFill>
                  <a:schemeClr val="tx2"/>
                </a:solidFill>
                <a:latin typeface="+mn-lt"/>
                <a:cs typeface="+mn-cs"/>
              </a:rPr>
              <a:t>2</a:t>
            </a:r>
            <a:r>
              <a:rPr lang="de-DE" sz="1600" dirty="0">
                <a:solidFill>
                  <a:schemeClr val="tx2"/>
                </a:solidFill>
                <a:latin typeface="+mn-lt"/>
                <a:cs typeface="+mn-cs"/>
              </a:rPr>
              <a:t>: </a:t>
            </a:r>
            <a:br>
              <a:rPr lang="de-DE" sz="1600" dirty="0">
                <a:solidFill>
                  <a:schemeClr val="tx2"/>
                </a:solidFill>
                <a:latin typeface="+mn-lt"/>
                <a:cs typeface="+mn-cs"/>
              </a:rPr>
            </a:br>
            <a:r>
              <a:rPr lang="de-DE" sz="1600" dirty="0" err="1">
                <a:solidFill>
                  <a:schemeClr val="tx2"/>
                </a:solidFill>
                <a:latin typeface="+mn-lt"/>
                <a:cs typeface="+mn-cs"/>
              </a:rPr>
              <a:t>class</a:t>
            </a:r>
            <a:r>
              <a:rPr lang="de-DE" sz="1600" dirty="0">
                <a:solidFill>
                  <a:schemeClr val="tx2"/>
                </a:solidFill>
                <a:latin typeface="+mn-lt"/>
                <a:cs typeface="+mn-cs"/>
              </a:rPr>
              <a:t> AB, LDMOS (BLF188XR), </a:t>
            </a:r>
            <a:br>
              <a:rPr lang="de-DE" sz="1600" dirty="0">
                <a:solidFill>
                  <a:schemeClr val="tx2"/>
                </a:solidFill>
                <a:latin typeface="+mn-lt"/>
                <a:cs typeface="+mn-cs"/>
              </a:rPr>
            </a:br>
            <a:r>
              <a:rPr lang="de-DE" sz="1600" dirty="0" err="1">
                <a:solidFill>
                  <a:schemeClr val="tx2"/>
                </a:solidFill>
                <a:latin typeface="+mn-lt"/>
                <a:cs typeface="+mn-cs"/>
              </a:rPr>
              <a:t>Pmax</a:t>
            </a:r>
            <a:r>
              <a:rPr lang="de-DE" sz="1600" dirty="0">
                <a:solidFill>
                  <a:schemeClr val="tx2"/>
                </a:solidFill>
                <a:latin typeface="+mn-lt"/>
                <a:cs typeface="+mn-cs"/>
              </a:rPr>
              <a:t>=1400W, 50V</a:t>
            </a:r>
          </a:p>
          <a:p>
            <a:pPr marL="0" marR="64008" indent="0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Tx/>
              <a:buSzPct val="100000"/>
              <a:buFont typeface="Arial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Filter</a:t>
            </a:r>
            <a:r>
              <a:rPr kumimoji="0" lang="de-DE" sz="16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3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: </a:t>
            </a:r>
            <a:b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6-segment</a:t>
            </a:r>
            <a:r>
              <a:rPr kumimoji="0" lang="de-DE" sz="16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 </a:t>
            </a:r>
            <a:r>
              <a:rPr kumimoji="0" lang="de-DE" sz="1600" b="0" i="0" u="none" strike="noStrike" kern="1200" cap="none" spc="0" normalizeH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selectable</a:t>
            </a:r>
            <a:r>
              <a:rPr kumimoji="0" lang="de-DE" sz="16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 </a:t>
            </a:r>
            <a:r>
              <a:rPr kumimoji="0" lang="de-DE" sz="1600" b="0" i="0" u="none" strike="noStrike" kern="1200" cap="none" spc="0" normalizeH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low</a:t>
            </a:r>
            <a:r>
              <a:rPr kumimoji="0" lang="de-DE" sz="16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 pass </a:t>
            </a:r>
            <a:r>
              <a:rPr kumimoji="0" lang="de-DE" sz="1600" b="0" i="0" u="none" strike="noStrike" kern="1200" cap="none" spc="0" normalizeH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cs typeface="+mn-cs"/>
              </a:rPr>
              <a:t>filter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95099" y="5254389"/>
            <a:ext cx="3153596" cy="1378857"/>
          </a:xfrm>
          <a:prstGeom prst="rect">
            <a:avLst/>
          </a:prstGeom>
        </p:spPr>
        <p:txBody>
          <a:bodyPr vert="horz" wrap="square" lIns="45720" rIns="45720" rtlCol="0">
            <a:noAutofit/>
          </a:bodyPr>
          <a:lstStyle/>
          <a:p>
            <a:pPr marR="64008" fontAlgn="auto">
              <a:spcAft>
                <a:spcPts val="0"/>
              </a:spcAft>
            </a:pPr>
            <a:r>
              <a:rPr lang="de-DE" sz="1300" baseline="30000" dirty="0">
                <a:solidFill>
                  <a:schemeClr val="tx2"/>
                </a:solidFill>
                <a:latin typeface="+mj-lt"/>
                <a:cs typeface="+mn-cs"/>
              </a:rPr>
              <a:t>1</a:t>
            </a:r>
            <a:r>
              <a:rPr lang="de-DE" sz="1300" dirty="0">
                <a:solidFill>
                  <a:schemeClr val="tx2"/>
                </a:solidFill>
                <a:latin typeface="+mj-lt"/>
                <a:cs typeface="+mn-cs"/>
              </a:rPr>
              <a:t>h</a:t>
            </a:r>
            <a:r>
              <a:rPr lang="de-DE" sz="1300" dirty="0">
                <a:solidFill>
                  <a:schemeClr val="tx2"/>
                </a:solidFill>
                <a:latin typeface="+mj-lt"/>
              </a:rPr>
              <a:t>ttp://www.box73.de/product_info.php?products_id=1899&amp;XTCsid=86316710323ff4c b4d6e8857b9a31277</a:t>
            </a:r>
            <a:br>
              <a:rPr lang="de-DE" sz="1300" dirty="0">
                <a:solidFill>
                  <a:schemeClr val="tx2"/>
                </a:solidFill>
                <a:latin typeface="+mj-lt"/>
              </a:rPr>
            </a:br>
            <a:r>
              <a:rPr lang="de-DE" sz="1300" baseline="30000" dirty="0">
                <a:solidFill>
                  <a:schemeClr val="tx2"/>
                </a:solidFill>
                <a:latin typeface="+mj-lt"/>
              </a:rPr>
              <a:t>2</a:t>
            </a:r>
            <a:r>
              <a:rPr lang="en-GB" sz="1300" dirty="0">
                <a:solidFill>
                  <a:schemeClr val="tx2"/>
                </a:solidFill>
                <a:latin typeface="+mj-lt"/>
              </a:rPr>
              <a:t>http://www.w6pql.com/1_kw_sspa_for_1_8-54_mhz.htm</a:t>
            </a:r>
          </a:p>
          <a:p>
            <a:pPr marR="64008" fontAlgn="auto">
              <a:spcAft>
                <a:spcPts val="0"/>
              </a:spcAft>
            </a:pPr>
            <a:r>
              <a:rPr lang="en-GB" sz="1300" baseline="30000" dirty="0">
                <a:solidFill>
                  <a:schemeClr val="tx2"/>
                </a:solidFill>
                <a:latin typeface="+mj-lt"/>
                <a:cs typeface="+mn-cs"/>
              </a:rPr>
              <a:t>3</a:t>
            </a:r>
            <a:r>
              <a:rPr lang="en-GB" sz="1300" dirty="0">
                <a:solidFill>
                  <a:schemeClr val="tx2"/>
                </a:solidFill>
                <a:latin typeface="+mj-lt"/>
              </a:rPr>
              <a:t>http://www.w6pql.com/a_1.5kw_lpf_for_160-6m.htm</a:t>
            </a:r>
            <a:endParaRPr lang="de-DE" sz="1300" dirty="0">
              <a:solidFill>
                <a:schemeClr val="tx2"/>
              </a:solidFill>
              <a:latin typeface="+mj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3046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RF Power Amplifier</a:t>
            </a:r>
          </a:p>
        </p:txBody>
      </p:sp>
      <p:sp>
        <p:nvSpPr>
          <p:cNvPr id="5" name="Inhaltsplatzhalter 1"/>
          <p:cNvSpPr txBox="1">
            <a:spLocks/>
          </p:cNvSpPr>
          <p:nvPr/>
        </p:nvSpPr>
        <p:spPr bwMode="auto">
          <a:xfrm>
            <a:off x="214282" y="984868"/>
            <a:ext cx="8786874" cy="98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16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04000" indent="-228600" algn="l" rtl="0" eaLnBrk="1" fontAlgn="base" hangingPunct="1">
              <a:spcBef>
                <a:spcPts val="325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eaLnBrk="1" fontAlgn="base" hangingPunct="1">
              <a:spcBef>
                <a:spcPts val="35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fontAlgn="base" hangingPunct="1">
              <a:spcBef>
                <a:spcPts val="35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fontAlgn="base" hangingPunct="1">
              <a:spcBef>
                <a:spcPts val="35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None/>
              <a:tabLst>
                <a:tab pos="714375" algn="l"/>
              </a:tabLst>
            </a:pPr>
            <a:r>
              <a:rPr lang="en-US" dirty="0"/>
              <a:t>Input power P</a:t>
            </a:r>
            <a:r>
              <a:rPr lang="en-US" sz="1400" dirty="0"/>
              <a:t>in</a:t>
            </a:r>
            <a:r>
              <a:rPr lang="en-US" dirty="0"/>
              <a:t> plot versus output power P</a:t>
            </a:r>
            <a:r>
              <a:rPr lang="en-US" sz="1400" dirty="0"/>
              <a:t>out</a:t>
            </a:r>
            <a:r>
              <a:rPr lang="en-US" dirty="0"/>
              <a:t> of RFPA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RFPA shows good linearity over investigated frequency range</a:t>
            </a:r>
            <a:endParaRPr lang="en-US" dirty="0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2369951"/>
              </p:ext>
            </p:extLst>
          </p:nvPr>
        </p:nvGraphicFramePr>
        <p:xfrm>
          <a:off x="0" y="1000125"/>
          <a:ext cx="9001155" cy="5160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Inhaltsplatzhalter 1"/>
          <p:cNvSpPr txBox="1">
            <a:spLocks/>
          </p:cNvSpPr>
          <p:nvPr/>
        </p:nvSpPr>
        <p:spPr bwMode="auto">
          <a:xfrm>
            <a:off x="214282" y="6160168"/>
            <a:ext cx="8786874" cy="440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16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504000" indent="-228600" algn="l" rtl="0" eaLnBrk="1" fontAlgn="base" hangingPunct="1">
              <a:spcBef>
                <a:spcPts val="325"/>
              </a:spcBef>
              <a:spcAft>
                <a:spcPct val="0"/>
              </a:spcAft>
              <a:buFont typeface="Arial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858838" indent="-228600" algn="l" rtl="0" eaLnBrk="1" fontAlgn="base" hangingPunct="1">
              <a:spcBef>
                <a:spcPts val="35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fontAlgn="base" hangingPunct="1">
              <a:spcBef>
                <a:spcPts val="35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fontAlgn="base" hangingPunct="1">
              <a:spcBef>
                <a:spcPts val="35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None/>
              <a:tabLst>
                <a:tab pos="542925" algn="l"/>
              </a:tabLst>
            </a:pPr>
            <a:r>
              <a:rPr lang="en-US" dirty="0">
                <a:sym typeface="Wingdings" panose="05000000000000000000" pitchFamily="2" charset="2"/>
              </a:rPr>
              <a:t> RFPA shows good linearity over the investigated frequency range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60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.U.F.F. Design">
  <a:themeElements>
    <a:clrScheme name="MDC">
      <a:dk1>
        <a:srgbClr val="00589C"/>
      </a:dk1>
      <a:lt1>
        <a:sysClr val="window" lastClr="FFFFFF"/>
      </a:lt1>
      <a:dk2>
        <a:srgbClr val="000000"/>
      </a:dk2>
      <a:lt2>
        <a:srgbClr val="FFFFFF"/>
      </a:lt2>
      <a:accent1>
        <a:srgbClr val="00589C"/>
      </a:accent1>
      <a:accent2>
        <a:srgbClr val="003E6E"/>
      </a:accent2>
      <a:accent3>
        <a:srgbClr val="D42D12"/>
      </a:accent3>
      <a:accent4>
        <a:srgbClr val="515151"/>
      </a:accent4>
      <a:accent5>
        <a:srgbClr val="9C9C9C"/>
      </a:accent5>
      <a:accent6>
        <a:srgbClr val="B9B9B9"/>
      </a:accent6>
      <a:hlink>
        <a:srgbClr val="00589C"/>
      </a:hlink>
      <a:folHlink>
        <a:srgbClr val="003E6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none" lIns="45720" rIns="45720" rtlCol="0">
        <a:normAutofit/>
      </a:bodyPr>
      <a:lstStyle>
        <a:defPPr marL="0" marR="64008" indent="0" defTabSz="914400" rtl="0" eaLnBrk="1" fontAlgn="auto" latinLnBrk="0" hangingPunct="1">
          <a:lnSpc>
            <a:spcPct val="100000"/>
          </a:lnSpc>
          <a:spcBef>
            <a:spcPts val="400"/>
          </a:spcBef>
          <a:spcAft>
            <a:spcPts val="0"/>
          </a:spcAft>
          <a:buClrTx/>
          <a:buSzPct val="100000"/>
          <a:buFont typeface="Arial" pitchFamily="34" charset="0"/>
          <a:buNone/>
          <a:tabLst/>
          <a:defRPr kumimoji="0" sz="2000" b="0" i="0" u="none" strike="noStrike" kern="1200" cap="none" spc="0" normalizeH="0" baseline="0" noProof="0" dirty="0" err="1" smtClean="0">
            <a:ln>
              <a:noFill/>
            </a:ln>
            <a:solidFill>
              <a:schemeClr val="tx2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Blank 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1029</Words>
  <Application>Microsoft Office PowerPoint</Application>
  <PresentationFormat>Bildschirmpräsentation (4:3)</PresentationFormat>
  <Paragraphs>140</Paragraphs>
  <Slides>18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 Math</vt:lpstr>
      <vt:lpstr>Wingdings</vt:lpstr>
      <vt:lpstr>Wingdings 2</vt:lpstr>
      <vt:lpstr>B.U.F.F. Design</vt:lpstr>
      <vt:lpstr>Blank  Design</vt:lpstr>
      <vt:lpstr>COSI Transmit: Open Source Soft- and Hardware Transmission System for traditional and rotating MR</vt:lpstr>
      <vt:lpstr>PowerPoint-Präsentation</vt:lpstr>
      <vt:lpstr>Motivation</vt:lpstr>
      <vt:lpstr>Towards an Open Source Desktop MR</vt:lpstr>
      <vt:lpstr>Spectrometer Hardware</vt:lpstr>
      <vt:lpstr>Spectrometer</vt:lpstr>
      <vt:lpstr>Results – Spectrometer</vt:lpstr>
      <vt:lpstr>Results - RF Power Amplifier</vt:lpstr>
      <vt:lpstr>Results – RF Power Amplifier</vt:lpstr>
      <vt:lpstr>Results – RF Power Amplifier with blanking circuit</vt:lpstr>
      <vt:lpstr>Results – RF Power Amplifier without blanking circuit</vt:lpstr>
      <vt:lpstr>Results - RF Coil</vt:lpstr>
      <vt:lpstr>Results – RF Coil Simulations</vt:lpstr>
      <vt:lpstr>Results – RF Coil Measurements</vt:lpstr>
      <vt:lpstr>Results - Comparison Measurements vs. Simulations</vt:lpstr>
      <vt:lpstr>Result – COSI Transmission/Reception System </vt:lpstr>
      <vt:lpstr>Conclusion</vt:lpstr>
      <vt:lpstr>PowerPoint-Präsentation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 Ultrahigh Field  Magnetic Resonance</dc:title>
  <dc:creator>B.U.F.F.</dc:creator>
  <cp:lastModifiedBy>Lukas Winter</cp:lastModifiedBy>
  <cp:revision>336</cp:revision>
  <dcterms:created xsi:type="dcterms:W3CDTF">2013-03-06T11:48:42Z</dcterms:created>
  <dcterms:modified xsi:type="dcterms:W3CDTF">2019-03-21T08:48:13Z</dcterms:modified>
</cp:coreProperties>
</file>